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263" r:id="rId2"/>
    <p:sldId id="290" r:id="rId3"/>
    <p:sldId id="287" r:id="rId4"/>
    <p:sldId id="280" r:id="rId5"/>
    <p:sldId id="274" r:id="rId6"/>
    <p:sldId id="281" r:id="rId7"/>
    <p:sldId id="284" r:id="rId8"/>
    <p:sldId id="285" r:id="rId9"/>
    <p:sldId id="277" r:id="rId10"/>
    <p:sldId id="275" r:id="rId11"/>
    <p:sldId id="276" r:id="rId12"/>
    <p:sldId id="279" r:id="rId13"/>
    <p:sldId id="291"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622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425"/>
    <p:restoredTop sz="95853"/>
  </p:normalViewPr>
  <p:slideViewPr>
    <p:cSldViewPr snapToGrid="0" snapToObjects="1">
      <p:cViewPr varScale="1">
        <p:scale>
          <a:sx n="69" d="100"/>
          <a:sy n="69" d="100"/>
        </p:scale>
        <p:origin x="1128" y="66"/>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3F02D7-8FD2-9048-A4C0-484F6BC891C3}" type="datetimeFigureOut">
              <a:rPr lang="en-US" smtClean="0"/>
              <a:t>5/8/2020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56E311-BABF-DE4F-9DD5-E1889C6D9EF2}" type="slidenum">
              <a:rPr lang="en-US" smtClean="0"/>
              <a:t>‹#›</a:t>
            </a:fld>
            <a:endParaRPr lang="en-US"/>
          </a:p>
        </p:txBody>
      </p:sp>
    </p:spTree>
    <p:extLst>
      <p:ext uri="{BB962C8B-B14F-4D97-AF65-F5344CB8AC3E}">
        <p14:creationId xmlns:p14="http://schemas.microsoft.com/office/powerpoint/2010/main" val="14096486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56E311-BABF-DE4F-9DD5-E1889C6D9EF2}" type="slidenum">
              <a:rPr lang="en-US" smtClean="0"/>
              <a:t>1</a:t>
            </a:fld>
            <a:endParaRPr lang="en-US"/>
          </a:p>
        </p:txBody>
      </p:sp>
    </p:spTree>
    <p:extLst>
      <p:ext uri="{BB962C8B-B14F-4D97-AF65-F5344CB8AC3E}">
        <p14:creationId xmlns:p14="http://schemas.microsoft.com/office/powerpoint/2010/main" val="7015165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56E311-BABF-DE4F-9DD5-E1889C6D9EF2}" type="slidenum">
              <a:rPr lang="en-US" smtClean="0"/>
              <a:t>2</a:t>
            </a:fld>
            <a:endParaRPr lang="en-US"/>
          </a:p>
        </p:txBody>
      </p:sp>
    </p:spTree>
    <p:extLst>
      <p:ext uri="{BB962C8B-B14F-4D97-AF65-F5344CB8AC3E}">
        <p14:creationId xmlns:p14="http://schemas.microsoft.com/office/powerpoint/2010/main" val="36656332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56E311-BABF-DE4F-9DD5-E1889C6D9EF2}" type="slidenum">
              <a:rPr lang="en-US" smtClean="0"/>
              <a:t>4</a:t>
            </a:fld>
            <a:endParaRPr lang="en-US"/>
          </a:p>
        </p:txBody>
      </p:sp>
    </p:spTree>
    <p:extLst>
      <p:ext uri="{BB962C8B-B14F-4D97-AF65-F5344CB8AC3E}">
        <p14:creationId xmlns:p14="http://schemas.microsoft.com/office/powerpoint/2010/main" val="36986166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56E311-BABF-DE4F-9DD5-E1889C6D9EF2}" type="slidenum">
              <a:rPr lang="en-US" smtClean="0"/>
              <a:t>5</a:t>
            </a:fld>
            <a:endParaRPr lang="en-US"/>
          </a:p>
        </p:txBody>
      </p:sp>
    </p:spTree>
    <p:extLst>
      <p:ext uri="{BB962C8B-B14F-4D97-AF65-F5344CB8AC3E}">
        <p14:creationId xmlns:p14="http://schemas.microsoft.com/office/powerpoint/2010/main" val="14049358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56E311-BABF-DE4F-9DD5-E1889C6D9EF2}" type="slidenum">
              <a:rPr lang="en-US" smtClean="0"/>
              <a:t>7</a:t>
            </a:fld>
            <a:endParaRPr lang="en-US"/>
          </a:p>
        </p:txBody>
      </p:sp>
    </p:spTree>
    <p:extLst>
      <p:ext uri="{BB962C8B-B14F-4D97-AF65-F5344CB8AC3E}">
        <p14:creationId xmlns:p14="http://schemas.microsoft.com/office/powerpoint/2010/main" val="4243725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56E311-BABF-DE4F-9DD5-E1889C6D9EF2}" type="slidenum">
              <a:rPr lang="en-US" smtClean="0"/>
              <a:t>12</a:t>
            </a:fld>
            <a:endParaRPr lang="en-US"/>
          </a:p>
        </p:txBody>
      </p:sp>
    </p:spTree>
    <p:extLst>
      <p:ext uri="{BB962C8B-B14F-4D97-AF65-F5344CB8AC3E}">
        <p14:creationId xmlns:p14="http://schemas.microsoft.com/office/powerpoint/2010/main" val="9314426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56E311-BABF-DE4F-9DD5-E1889C6D9EF2}" type="slidenum">
              <a:rPr lang="en-US" smtClean="0"/>
              <a:t>13</a:t>
            </a:fld>
            <a:endParaRPr lang="en-US"/>
          </a:p>
        </p:txBody>
      </p:sp>
    </p:spTree>
    <p:extLst>
      <p:ext uri="{BB962C8B-B14F-4D97-AF65-F5344CB8AC3E}">
        <p14:creationId xmlns:p14="http://schemas.microsoft.com/office/powerpoint/2010/main" val="2948875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9806A-7DFD-FF48-9612-4EEDDB1DF77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E831EC3-0D73-1E43-A6D4-9D37B3A8A8A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933C1A0-ABE3-A94E-ACC4-E24CC550D5E5}"/>
              </a:ext>
            </a:extLst>
          </p:cNvPr>
          <p:cNvSpPr>
            <a:spLocks noGrp="1"/>
          </p:cNvSpPr>
          <p:nvPr>
            <p:ph type="dt" sz="half" idx="10"/>
          </p:nvPr>
        </p:nvSpPr>
        <p:spPr/>
        <p:txBody>
          <a:bodyPr/>
          <a:lstStyle/>
          <a:p>
            <a:fld id="{96AFD59E-1869-EE4D-B341-8A4E8D5F31CA}" type="datetimeFigureOut">
              <a:rPr lang="en-US" smtClean="0"/>
              <a:t>5/8/2020</a:t>
            </a:fld>
            <a:endParaRPr lang="en-US"/>
          </a:p>
        </p:txBody>
      </p:sp>
      <p:sp>
        <p:nvSpPr>
          <p:cNvPr id="5" name="Footer Placeholder 4">
            <a:extLst>
              <a:ext uri="{FF2B5EF4-FFF2-40B4-BE49-F238E27FC236}">
                <a16:creationId xmlns:a16="http://schemas.microsoft.com/office/drawing/2014/main" id="{DAB5A88A-0843-F146-BA99-5BF241CC67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E3EBA5-E583-5841-BE3E-711781030B2D}"/>
              </a:ext>
            </a:extLst>
          </p:cNvPr>
          <p:cNvSpPr>
            <a:spLocks noGrp="1"/>
          </p:cNvSpPr>
          <p:nvPr>
            <p:ph type="sldNum" sz="quarter" idx="12"/>
          </p:nvPr>
        </p:nvSpPr>
        <p:spPr/>
        <p:txBody>
          <a:bodyPr/>
          <a:lstStyle/>
          <a:p>
            <a:fld id="{D48B4F3B-01CC-504C-814E-196DD4F8358C}" type="slidenum">
              <a:rPr lang="en-US" smtClean="0"/>
              <a:t>‹#›</a:t>
            </a:fld>
            <a:endParaRPr lang="en-US"/>
          </a:p>
        </p:txBody>
      </p:sp>
    </p:spTree>
    <p:extLst>
      <p:ext uri="{BB962C8B-B14F-4D97-AF65-F5344CB8AC3E}">
        <p14:creationId xmlns:p14="http://schemas.microsoft.com/office/powerpoint/2010/main" val="25449863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6EAD3-87E9-354B-B81F-7EAA7493FC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3DE46DD-2008-2142-AF31-D5828D2B2B4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DA4929-3165-EB4E-9969-68250554730A}"/>
              </a:ext>
            </a:extLst>
          </p:cNvPr>
          <p:cNvSpPr>
            <a:spLocks noGrp="1"/>
          </p:cNvSpPr>
          <p:nvPr>
            <p:ph type="dt" sz="half" idx="10"/>
          </p:nvPr>
        </p:nvSpPr>
        <p:spPr/>
        <p:txBody>
          <a:bodyPr/>
          <a:lstStyle/>
          <a:p>
            <a:fld id="{96AFD59E-1869-EE4D-B341-8A4E8D5F31CA}" type="datetimeFigureOut">
              <a:rPr lang="en-US" smtClean="0"/>
              <a:t>5/8/2020</a:t>
            </a:fld>
            <a:endParaRPr lang="en-US"/>
          </a:p>
        </p:txBody>
      </p:sp>
      <p:sp>
        <p:nvSpPr>
          <p:cNvPr id="5" name="Footer Placeholder 4">
            <a:extLst>
              <a:ext uri="{FF2B5EF4-FFF2-40B4-BE49-F238E27FC236}">
                <a16:creationId xmlns:a16="http://schemas.microsoft.com/office/drawing/2014/main" id="{8463D48C-6A37-3C49-8D98-17CEF9B573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747D25-F831-9645-A33F-97C244EDD7BB}"/>
              </a:ext>
            </a:extLst>
          </p:cNvPr>
          <p:cNvSpPr>
            <a:spLocks noGrp="1"/>
          </p:cNvSpPr>
          <p:nvPr>
            <p:ph type="sldNum" sz="quarter" idx="12"/>
          </p:nvPr>
        </p:nvSpPr>
        <p:spPr/>
        <p:txBody>
          <a:bodyPr/>
          <a:lstStyle/>
          <a:p>
            <a:fld id="{D48B4F3B-01CC-504C-814E-196DD4F8358C}" type="slidenum">
              <a:rPr lang="en-US" smtClean="0"/>
              <a:t>‹#›</a:t>
            </a:fld>
            <a:endParaRPr lang="en-US"/>
          </a:p>
        </p:txBody>
      </p:sp>
    </p:spTree>
    <p:extLst>
      <p:ext uri="{BB962C8B-B14F-4D97-AF65-F5344CB8AC3E}">
        <p14:creationId xmlns:p14="http://schemas.microsoft.com/office/powerpoint/2010/main" val="11649815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97BDA4-06B4-DB4E-AA10-5886E524BD1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B1956F1-DF86-6E4F-BEB0-653FA4825C7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01EB37-9E18-AB49-817C-25613472A6EB}"/>
              </a:ext>
            </a:extLst>
          </p:cNvPr>
          <p:cNvSpPr>
            <a:spLocks noGrp="1"/>
          </p:cNvSpPr>
          <p:nvPr>
            <p:ph type="dt" sz="half" idx="10"/>
          </p:nvPr>
        </p:nvSpPr>
        <p:spPr/>
        <p:txBody>
          <a:bodyPr/>
          <a:lstStyle/>
          <a:p>
            <a:fld id="{96AFD59E-1869-EE4D-B341-8A4E8D5F31CA}" type="datetimeFigureOut">
              <a:rPr lang="en-US" smtClean="0"/>
              <a:t>5/8/2020</a:t>
            </a:fld>
            <a:endParaRPr lang="en-US"/>
          </a:p>
        </p:txBody>
      </p:sp>
      <p:sp>
        <p:nvSpPr>
          <p:cNvPr id="5" name="Footer Placeholder 4">
            <a:extLst>
              <a:ext uri="{FF2B5EF4-FFF2-40B4-BE49-F238E27FC236}">
                <a16:creationId xmlns:a16="http://schemas.microsoft.com/office/drawing/2014/main" id="{FFA471AB-A750-A041-A428-B066DE1DAE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5353B9-568D-F148-B6E8-291B3E2E2AC2}"/>
              </a:ext>
            </a:extLst>
          </p:cNvPr>
          <p:cNvSpPr>
            <a:spLocks noGrp="1"/>
          </p:cNvSpPr>
          <p:nvPr>
            <p:ph type="sldNum" sz="quarter" idx="12"/>
          </p:nvPr>
        </p:nvSpPr>
        <p:spPr/>
        <p:txBody>
          <a:bodyPr/>
          <a:lstStyle/>
          <a:p>
            <a:fld id="{D48B4F3B-01CC-504C-814E-196DD4F8358C}" type="slidenum">
              <a:rPr lang="en-US" smtClean="0"/>
              <a:t>‹#›</a:t>
            </a:fld>
            <a:endParaRPr lang="en-US"/>
          </a:p>
        </p:txBody>
      </p:sp>
    </p:spTree>
    <p:extLst>
      <p:ext uri="{BB962C8B-B14F-4D97-AF65-F5344CB8AC3E}">
        <p14:creationId xmlns:p14="http://schemas.microsoft.com/office/powerpoint/2010/main" val="134971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28144-16E8-D24F-AC31-90071E8A14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C9C4B9-D484-0B42-BA9A-A8949DF356D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561C7C-EA41-EE43-AAA6-A3A860DA3D69}"/>
              </a:ext>
            </a:extLst>
          </p:cNvPr>
          <p:cNvSpPr>
            <a:spLocks noGrp="1"/>
          </p:cNvSpPr>
          <p:nvPr>
            <p:ph type="dt" sz="half" idx="10"/>
          </p:nvPr>
        </p:nvSpPr>
        <p:spPr/>
        <p:txBody>
          <a:bodyPr/>
          <a:lstStyle/>
          <a:p>
            <a:fld id="{96AFD59E-1869-EE4D-B341-8A4E8D5F31CA}" type="datetimeFigureOut">
              <a:rPr lang="en-US" smtClean="0"/>
              <a:t>5/8/2020</a:t>
            </a:fld>
            <a:endParaRPr lang="en-US"/>
          </a:p>
        </p:txBody>
      </p:sp>
      <p:sp>
        <p:nvSpPr>
          <p:cNvPr id="5" name="Footer Placeholder 4">
            <a:extLst>
              <a:ext uri="{FF2B5EF4-FFF2-40B4-BE49-F238E27FC236}">
                <a16:creationId xmlns:a16="http://schemas.microsoft.com/office/drawing/2014/main" id="{FB5B8234-A699-4B46-9659-18FCC2E625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A6C8DD-F805-1441-AC5F-02ED7E2B185D}"/>
              </a:ext>
            </a:extLst>
          </p:cNvPr>
          <p:cNvSpPr>
            <a:spLocks noGrp="1"/>
          </p:cNvSpPr>
          <p:nvPr>
            <p:ph type="sldNum" sz="quarter" idx="12"/>
          </p:nvPr>
        </p:nvSpPr>
        <p:spPr/>
        <p:txBody>
          <a:bodyPr/>
          <a:lstStyle/>
          <a:p>
            <a:fld id="{D48B4F3B-01CC-504C-814E-196DD4F8358C}" type="slidenum">
              <a:rPr lang="en-US" smtClean="0"/>
              <a:t>‹#›</a:t>
            </a:fld>
            <a:endParaRPr lang="en-US"/>
          </a:p>
        </p:txBody>
      </p:sp>
    </p:spTree>
    <p:extLst>
      <p:ext uri="{BB962C8B-B14F-4D97-AF65-F5344CB8AC3E}">
        <p14:creationId xmlns:p14="http://schemas.microsoft.com/office/powerpoint/2010/main" val="18330507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FBD21-0BAE-8B4B-B028-E4E094AEF20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C61F876-52D9-A045-A069-53D2F346017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1801953-C788-0344-8524-DFB680C1F38D}"/>
              </a:ext>
            </a:extLst>
          </p:cNvPr>
          <p:cNvSpPr>
            <a:spLocks noGrp="1"/>
          </p:cNvSpPr>
          <p:nvPr>
            <p:ph type="dt" sz="half" idx="10"/>
          </p:nvPr>
        </p:nvSpPr>
        <p:spPr/>
        <p:txBody>
          <a:bodyPr/>
          <a:lstStyle/>
          <a:p>
            <a:fld id="{96AFD59E-1869-EE4D-B341-8A4E8D5F31CA}" type="datetimeFigureOut">
              <a:rPr lang="en-US" smtClean="0"/>
              <a:t>5/8/2020</a:t>
            </a:fld>
            <a:endParaRPr lang="en-US"/>
          </a:p>
        </p:txBody>
      </p:sp>
      <p:sp>
        <p:nvSpPr>
          <p:cNvPr id="5" name="Footer Placeholder 4">
            <a:extLst>
              <a:ext uri="{FF2B5EF4-FFF2-40B4-BE49-F238E27FC236}">
                <a16:creationId xmlns:a16="http://schemas.microsoft.com/office/drawing/2014/main" id="{1D4834ED-7212-0342-A36E-B6FE2D79A6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3155CA-617E-D440-A15B-570CB9EEDDF7}"/>
              </a:ext>
            </a:extLst>
          </p:cNvPr>
          <p:cNvSpPr>
            <a:spLocks noGrp="1"/>
          </p:cNvSpPr>
          <p:nvPr>
            <p:ph type="sldNum" sz="quarter" idx="12"/>
          </p:nvPr>
        </p:nvSpPr>
        <p:spPr/>
        <p:txBody>
          <a:bodyPr/>
          <a:lstStyle/>
          <a:p>
            <a:fld id="{D48B4F3B-01CC-504C-814E-196DD4F8358C}" type="slidenum">
              <a:rPr lang="en-US" smtClean="0"/>
              <a:t>‹#›</a:t>
            </a:fld>
            <a:endParaRPr lang="en-US"/>
          </a:p>
        </p:txBody>
      </p:sp>
    </p:spTree>
    <p:extLst>
      <p:ext uri="{BB962C8B-B14F-4D97-AF65-F5344CB8AC3E}">
        <p14:creationId xmlns:p14="http://schemas.microsoft.com/office/powerpoint/2010/main" val="9324284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E09C0-928C-6148-A770-8756E51EB0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F7AC65-0D13-2E49-8459-99B48CB21FB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CAF1F37-B6CA-9347-8B1B-ED84F773494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AA58BE8-3772-104C-872E-11406DDAC73D}"/>
              </a:ext>
            </a:extLst>
          </p:cNvPr>
          <p:cNvSpPr>
            <a:spLocks noGrp="1"/>
          </p:cNvSpPr>
          <p:nvPr>
            <p:ph type="dt" sz="half" idx="10"/>
          </p:nvPr>
        </p:nvSpPr>
        <p:spPr/>
        <p:txBody>
          <a:bodyPr/>
          <a:lstStyle/>
          <a:p>
            <a:fld id="{96AFD59E-1869-EE4D-B341-8A4E8D5F31CA}" type="datetimeFigureOut">
              <a:rPr lang="en-US" smtClean="0"/>
              <a:t>5/8/2020</a:t>
            </a:fld>
            <a:endParaRPr lang="en-US"/>
          </a:p>
        </p:txBody>
      </p:sp>
      <p:sp>
        <p:nvSpPr>
          <p:cNvPr id="6" name="Footer Placeholder 5">
            <a:extLst>
              <a:ext uri="{FF2B5EF4-FFF2-40B4-BE49-F238E27FC236}">
                <a16:creationId xmlns:a16="http://schemas.microsoft.com/office/drawing/2014/main" id="{F49AB8F3-0275-364B-8D72-2F90209AA0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30F92A-41F3-CF49-803D-45F31796A822}"/>
              </a:ext>
            </a:extLst>
          </p:cNvPr>
          <p:cNvSpPr>
            <a:spLocks noGrp="1"/>
          </p:cNvSpPr>
          <p:nvPr>
            <p:ph type="sldNum" sz="quarter" idx="12"/>
          </p:nvPr>
        </p:nvSpPr>
        <p:spPr/>
        <p:txBody>
          <a:bodyPr/>
          <a:lstStyle/>
          <a:p>
            <a:fld id="{D48B4F3B-01CC-504C-814E-196DD4F8358C}" type="slidenum">
              <a:rPr lang="en-US" smtClean="0"/>
              <a:t>‹#›</a:t>
            </a:fld>
            <a:endParaRPr lang="en-US"/>
          </a:p>
        </p:txBody>
      </p:sp>
    </p:spTree>
    <p:extLst>
      <p:ext uri="{BB962C8B-B14F-4D97-AF65-F5344CB8AC3E}">
        <p14:creationId xmlns:p14="http://schemas.microsoft.com/office/powerpoint/2010/main" val="13147747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12351-2789-8D42-ADF7-EA2064AF407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CFE870F-71C2-C845-B065-C0CE7DD3425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BF9AB78-882F-644A-8EC5-E82ABE4E920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9233ABA-53DE-8F4F-BFC9-A6AD3006E3C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DF22CAA-614B-794E-9DF3-443E183EA2A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5212D91-5410-2E4B-BF8D-A43494B83B51}"/>
              </a:ext>
            </a:extLst>
          </p:cNvPr>
          <p:cNvSpPr>
            <a:spLocks noGrp="1"/>
          </p:cNvSpPr>
          <p:nvPr>
            <p:ph type="dt" sz="half" idx="10"/>
          </p:nvPr>
        </p:nvSpPr>
        <p:spPr/>
        <p:txBody>
          <a:bodyPr/>
          <a:lstStyle/>
          <a:p>
            <a:fld id="{96AFD59E-1869-EE4D-B341-8A4E8D5F31CA}" type="datetimeFigureOut">
              <a:rPr lang="en-US" smtClean="0"/>
              <a:t>5/8/2020</a:t>
            </a:fld>
            <a:endParaRPr lang="en-US"/>
          </a:p>
        </p:txBody>
      </p:sp>
      <p:sp>
        <p:nvSpPr>
          <p:cNvPr id="8" name="Footer Placeholder 7">
            <a:extLst>
              <a:ext uri="{FF2B5EF4-FFF2-40B4-BE49-F238E27FC236}">
                <a16:creationId xmlns:a16="http://schemas.microsoft.com/office/drawing/2014/main" id="{B8290CFB-2CF2-764F-A355-7864AD33F3D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49C6555-6C48-584E-9D54-D2E91F1E1CFF}"/>
              </a:ext>
            </a:extLst>
          </p:cNvPr>
          <p:cNvSpPr>
            <a:spLocks noGrp="1"/>
          </p:cNvSpPr>
          <p:nvPr>
            <p:ph type="sldNum" sz="quarter" idx="12"/>
          </p:nvPr>
        </p:nvSpPr>
        <p:spPr/>
        <p:txBody>
          <a:bodyPr/>
          <a:lstStyle/>
          <a:p>
            <a:fld id="{D48B4F3B-01CC-504C-814E-196DD4F8358C}" type="slidenum">
              <a:rPr lang="en-US" smtClean="0"/>
              <a:t>‹#›</a:t>
            </a:fld>
            <a:endParaRPr lang="en-US"/>
          </a:p>
        </p:txBody>
      </p:sp>
    </p:spTree>
    <p:extLst>
      <p:ext uri="{BB962C8B-B14F-4D97-AF65-F5344CB8AC3E}">
        <p14:creationId xmlns:p14="http://schemas.microsoft.com/office/powerpoint/2010/main" val="4807006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C2F20-BF56-624F-A4B1-AE28FDBA41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79557F-A6F5-B54E-9BE6-A2A1BADB9CB1}"/>
              </a:ext>
            </a:extLst>
          </p:cNvPr>
          <p:cNvSpPr>
            <a:spLocks noGrp="1"/>
          </p:cNvSpPr>
          <p:nvPr>
            <p:ph type="dt" sz="half" idx="10"/>
          </p:nvPr>
        </p:nvSpPr>
        <p:spPr/>
        <p:txBody>
          <a:bodyPr/>
          <a:lstStyle/>
          <a:p>
            <a:fld id="{96AFD59E-1869-EE4D-B341-8A4E8D5F31CA}" type="datetimeFigureOut">
              <a:rPr lang="en-US" smtClean="0"/>
              <a:t>5/8/2020</a:t>
            </a:fld>
            <a:endParaRPr lang="en-US"/>
          </a:p>
        </p:txBody>
      </p:sp>
      <p:sp>
        <p:nvSpPr>
          <p:cNvPr id="4" name="Footer Placeholder 3">
            <a:extLst>
              <a:ext uri="{FF2B5EF4-FFF2-40B4-BE49-F238E27FC236}">
                <a16:creationId xmlns:a16="http://schemas.microsoft.com/office/drawing/2014/main" id="{730827A4-0485-2A40-9D56-F2BCF74EF98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3E288FD-772B-9348-930E-201E5720D205}"/>
              </a:ext>
            </a:extLst>
          </p:cNvPr>
          <p:cNvSpPr>
            <a:spLocks noGrp="1"/>
          </p:cNvSpPr>
          <p:nvPr>
            <p:ph type="sldNum" sz="quarter" idx="12"/>
          </p:nvPr>
        </p:nvSpPr>
        <p:spPr/>
        <p:txBody>
          <a:bodyPr/>
          <a:lstStyle/>
          <a:p>
            <a:fld id="{D48B4F3B-01CC-504C-814E-196DD4F8358C}" type="slidenum">
              <a:rPr lang="en-US" smtClean="0"/>
              <a:t>‹#›</a:t>
            </a:fld>
            <a:endParaRPr lang="en-US"/>
          </a:p>
        </p:txBody>
      </p:sp>
    </p:spTree>
    <p:extLst>
      <p:ext uri="{BB962C8B-B14F-4D97-AF65-F5344CB8AC3E}">
        <p14:creationId xmlns:p14="http://schemas.microsoft.com/office/powerpoint/2010/main" val="7001141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518F03-0E6C-2240-A0D4-F38EA695672A}"/>
              </a:ext>
            </a:extLst>
          </p:cNvPr>
          <p:cNvSpPr>
            <a:spLocks noGrp="1"/>
          </p:cNvSpPr>
          <p:nvPr>
            <p:ph type="dt" sz="half" idx="10"/>
          </p:nvPr>
        </p:nvSpPr>
        <p:spPr/>
        <p:txBody>
          <a:bodyPr/>
          <a:lstStyle/>
          <a:p>
            <a:fld id="{96AFD59E-1869-EE4D-B341-8A4E8D5F31CA}" type="datetimeFigureOut">
              <a:rPr lang="en-US" smtClean="0"/>
              <a:t>5/8/2020</a:t>
            </a:fld>
            <a:endParaRPr lang="en-US"/>
          </a:p>
        </p:txBody>
      </p:sp>
      <p:sp>
        <p:nvSpPr>
          <p:cNvPr id="3" name="Footer Placeholder 2">
            <a:extLst>
              <a:ext uri="{FF2B5EF4-FFF2-40B4-BE49-F238E27FC236}">
                <a16:creationId xmlns:a16="http://schemas.microsoft.com/office/drawing/2014/main" id="{A799054D-5718-054F-8D00-C974C58C82C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1EF9AF-A73F-0A42-B00B-5975F21AE83C}"/>
              </a:ext>
            </a:extLst>
          </p:cNvPr>
          <p:cNvSpPr>
            <a:spLocks noGrp="1"/>
          </p:cNvSpPr>
          <p:nvPr>
            <p:ph type="sldNum" sz="quarter" idx="12"/>
          </p:nvPr>
        </p:nvSpPr>
        <p:spPr/>
        <p:txBody>
          <a:bodyPr/>
          <a:lstStyle/>
          <a:p>
            <a:fld id="{D48B4F3B-01CC-504C-814E-196DD4F8358C}" type="slidenum">
              <a:rPr lang="en-US" smtClean="0"/>
              <a:t>‹#›</a:t>
            </a:fld>
            <a:endParaRPr lang="en-US"/>
          </a:p>
        </p:txBody>
      </p:sp>
    </p:spTree>
    <p:extLst>
      <p:ext uri="{BB962C8B-B14F-4D97-AF65-F5344CB8AC3E}">
        <p14:creationId xmlns:p14="http://schemas.microsoft.com/office/powerpoint/2010/main" val="10758647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AEC28-2E5A-E64E-9306-D32BF9FE7B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6D20CB2-8F5D-4B45-B117-222C22F3EBA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B1F9A8D-5F9A-BF46-9E36-87CEAC737C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27064CB-B930-294F-9C97-F7B7EA5D4607}"/>
              </a:ext>
            </a:extLst>
          </p:cNvPr>
          <p:cNvSpPr>
            <a:spLocks noGrp="1"/>
          </p:cNvSpPr>
          <p:nvPr>
            <p:ph type="dt" sz="half" idx="10"/>
          </p:nvPr>
        </p:nvSpPr>
        <p:spPr/>
        <p:txBody>
          <a:bodyPr/>
          <a:lstStyle/>
          <a:p>
            <a:fld id="{96AFD59E-1869-EE4D-B341-8A4E8D5F31CA}" type="datetimeFigureOut">
              <a:rPr lang="en-US" smtClean="0"/>
              <a:t>5/8/2020</a:t>
            </a:fld>
            <a:endParaRPr lang="en-US"/>
          </a:p>
        </p:txBody>
      </p:sp>
      <p:sp>
        <p:nvSpPr>
          <p:cNvPr id="6" name="Footer Placeholder 5">
            <a:extLst>
              <a:ext uri="{FF2B5EF4-FFF2-40B4-BE49-F238E27FC236}">
                <a16:creationId xmlns:a16="http://schemas.microsoft.com/office/drawing/2014/main" id="{899114B7-8BF4-A745-9F56-E1F70E8D21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830147-DCC3-1242-88E1-B761F6A68E26}"/>
              </a:ext>
            </a:extLst>
          </p:cNvPr>
          <p:cNvSpPr>
            <a:spLocks noGrp="1"/>
          </p:cNvSpPr>
          <p:nvPr>
            <p:ph type="sldNum" sz="quarter" idx="12"/>
          </p:nvPr>
        </p:nvSpPr>
        <p:spPr/>
        <p:txBody>
          <a:bodyPr/>
          <a:lstStyle/>
          <a:p>
            <a:fld id="{D48B4F3B-01CC-504C-814E-196DD4F8358C}" type="slidenum">
              <a:rPr lang="en-US" smtClean="0"/>
              <a:t>‹#›</a:t>
            </a:fld>
            <a:endParaRPr lang="en-US"/>
          </a:p>
        </p:txBody>
      </p:sp>
    </p:spTree>
    <p:extLst>
      <p:ext uri="{BB962C8B-B14F-4D97-AF65-F5344CB8AC3E}">
        <p14:creationId xmlns:p14="http://schemas.microsoft.com/office/powerpoint/2010/main" val="3228318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38B05-A44B-5740-9759-D28F3A452D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AFAB56E-3BA2-7B42-A0F8-F130DDA99F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61E8EF8-43DC-8D4F-8873-F74AE0C848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02D0ADB-3B60-4246-887D-E1AB5076DD19}"/>
              </a:ext>
            </a:extLst>
          </p:cNvPr>
          <p:cNvSpPr>
            <a:spLocks noGrp="1"/>
          </p:cNvSpPr>
          <p:nvPr>
            <p:ph type="dt" sz="half" idx="10"/>
          </p:nvPr>
        </p:nvSpPr>
        <p:spPr/>
        <p:txBody>
          <a:bodyPr/>
          <a:lstStyle/>
          <a:p>
            <a:fld id="{96AFD59E-1869-EE4D-B341-8A4E8D5F31CA}" type="datetimeFigureOut">
              <a:rPr lang="en-US" smtClean="0"/>
              <a:t>5/8/2020</a:t>
            </a:fld>
            <a:endParaRPr lang="en-US"/>
          </a:p>
        </p:txBody>
      </p:sp>
      <p:sp>
        <p:nvSpPr>
          <p:cNvPr id="6" name="Footer Placeholder 5">
            <a:extLst>
              <a:ext uri="{FF2B5EF4-FFF2-40B4-BE49-F238E27FC236}">
                <a16:creationId xmlns:a16="http://schemas.microsoft.com/office/drawing/2014/main" id="{45473AB7-74A7-D648-9BF8-FD28E02F00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4D6E63-F68E-024D-B02B-3AAA190D313A}"/>
              </a:ext>
            </a:extLst>
          </p:cNvPr>
          <p:cNvSpPr>
            <a:spLocks noGrp="1"/>
          </p:cNvSpPr>
          <p:nvPr>
            <p:ph type="sldNum" sz="quarter" idx="12"/>
          </p:nvPr>
        </p:nvSpPr>
        <p:spPr/>
        <p:txBody>
          <a:bodyPr/>
          <a:lstStyle/>
          <a:p>
            <a:fld id="{D48B4F3B-01CC-504C-814E-196DD4F8358C}" type="slidenum">
              <a:rPr lang="en-US" smtClean="0"/>
              <a:t>‹#›</a:t>
            </a:fld>
            <a:endParaRPr lang="en-US"/>
          </a:p>
        </p:txBody>
      </p:sp>
    </p:spTree>
    <p:extLst>
      <p:ext uri="{BB962C8B-B14F-4D97-AF65-F5344CB8AC3E}">
        <p14:creationId xmlns:p14="http://schemas.microsoft.com/office/powerpoint/2010/main" val="41113637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9818B19-414B-A246-93E9-AE1B30A801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5D85013-A51A-C347-9A5C-B73DAC51DE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233DD1-5217-E24D-8C98-CA16CDE4FE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AFD59E-1869-EE4D-B341-8A4E8D5F31CA}" type="datetimeFigureOut">
              <a:rPr lang="en-US" smtClean="0"/>
              <a:t>5/8/2020</a:t>
            </a:fld>
            <a:endParaRPr lang="en-US"/>
          </a:p>
        </p:txBody>
      </p:sp>
      <p:sp>
        <p:nvSpPr>
          <p:cNvPr id="5" name="Footer Placeholder 4">
            <a:extLst>
              <a:ext uri="{FF2B5EF4-FFF2-40B4-BE49-F238E27FC236}">
                <a16:creationId xmlns:a16="http://schemas.microsoft.com/office/drawing/2014/main" id="{4801D195-3562-B74D-9385-98AD7F8D23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383EF90-B991-5847-A809-63E6B3F177E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8B4F3B-01CC-504C-814E-196DD4F8358C}" type="slidenum">
              <a:rPr lang="en-US" smtClean="0"/>
              <a:t>‹#›</a:t>
            </a:fld>
            <a:endParaRPr lang="en-US"/>
          </a:p>
        </p:txBody>
      </p:sp>
    </p:spTree>
    <p:extLst>
      <p:ext uri="{BB962C8B-B14F-4D97-AF65-F5344CB8AC3E}">
        <p14:creationId xmlns:p14="http://schemas.microsoft.com/office/powerpoint/2010/main" val="1383740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18" Type="http://schemas.openxmlformats.org/officeDocument/2006/relationships/image" Target="../media/image43.png"/><Relationship Id="rId26" Type="http://schemas.openxmlformats.org/officeDocument/2006/relationships/image" Target="../media/image51.png"/><Relationship Id="rId39" Type="http://schemas.openxmlformats.org/officeDocument/2006/relationships/image" Target="../media/image64.png"/><Relationship Id="rId3" Type="http://schemas.openxmlformats.org/officeDocument/2006/relationships/image" Target="../media/image28.png"/><Relationship Id="rId21" Type="http://schemas.openxmlformats.org/officeDocument/2006/relationships/image" Target="../media/image46.png"/><Relationship Id="rId34" Type="http://schemas.openxmlformats.org/officeDocument/2006/relationships/image" Target="../media/image59.png"/><Relationship Id="rId42" Type="http://schemas.openxmlformats.org/officeDocument/2006/relationships/image" Target="../media/image67.png"/><Relationship Id="rId47" Type="http://schemas.openxmlformats.org/officeDocument/2006/relationships/image" Target="../media/image72.png"/><Relationship Id="rId7" Type="http://schemas.openxmlformats.org/officeDocument/2006/relationships/image" Target="../media/image32.png"/><Relationship Id="rId12" Type="http://schemas.openxmlformats.org/officeDocument/2006/relationships/image" Target="../media/image37.png"/><Relationship Id="rId17" Type="http://schemas.openxmlformats.org/officeDocument/2006/relationships/image" Target="../media/image42.png"/><Relationship Id="rId25" Type="http://schemas.openxmlformats.org/officeDocument/2006/relationships/image" Target="../media/image50.png"/><Relationship Id="rId33" Type="http://schemas.openxmlformats.org/officeDocument/2006/relationships/image" Target="../media/image58.png"/><Relationship Id="rId38" Type="http://schemas.openxmlformats.org/officeDocument/2006/relationships/image" Target="../media/image63.png"/><Relationship Id="rId46" Type="http://schemas.openxmlformats.org/officeDocument/2006/relationships/image" Target="../media/image71.png"/><Relationship Id="rId2" Type="http://schemas.openxmlformats.org/officeDocument/2006/relationships/notesSlide" Target="../notesSlides/notesSlide6.xml"/><Relationship Id="rId16" Type="http://schemas.openxmlformats.org/officeDocument/2006/relationships/image" Target="../media/image41.png"/><Relationship Id="rId20" Type="http://schemas.openxmlformats.org/officeDocument/2006/relationships/image" Target="../media/image45.png"/><Relationship Id="rId29" Type="http://schemas.openxmlformats.org/officeDocument/2006/relationships/image" Target="../media/image54.png"/><Relationship Id="rId41"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6.png"/><Relationship Id="rId24" Type="http://schemas.openxmlformats.org/officeDocument/2006/relationships/image" Target="../media/image49.png"/><Relationship Id="rId32" Type="http://schemas.openxmlformats.org/officeDocument/2006/relationships/image" Target="../media/image57.png"/><Relationship Id="rId37" Type="http://schemas.openxmlformats.org/officeDocument/2006/relationships/image" Target="../media/image62.png"/><Relationship Id="rId40" Type="http://schemas.openxmlformats.org/officeDocument/2006/relationships/image" Target="../media/image65.png"/><Relationship Id="rId45" Type="http://schemas.openxmlformats.org/officeDocument/2006/relationships/image" Target="../media/image70.png"/><Relationship Id="rId5" Type="http://schemas.openxmlformats.org/officeDocument/2006/relationships/image" Target="../media/image30.png"/><Relationship Id="rId15" Type="http://schemas.openxmlformats.org/officeDocument/2006/relationships/image" Target="../media/image40.png"/><Relationship Id="rId23" Type="http://schemas.openxmlformats.org/officeDocument/2006/relationships/image" Target="../media/image48.png"/><Relationship Id="rId28" Type="http://schemas.openxmlformats.org/officeDocument/2006/relationships/image" Target="../media/image53.png"/><Relationship Id="rId36" Type="http://schemas.openxmlformats.org/officeDocument/2006/relationships/image" Target="../media/image61.png"/><Relationship Id="rId10" Type="http://schemas.openxmlformats.org/officeDocument/2006/relationships/image" Target="../media/image35.png"/><Relationship Id="rId19" Type="http://schemas.openxmlformats.org/officeDocument/2006/relationships/image" Target="../media/image44.png"/><Relationship Id="rId31" Type="http://schemas.openxmlformats.org/officeDocument/2006/relationships/image" Target="../media/image56.png"/><Relationship Id="rId44" Type="http://schemas.openxmlformats.org/officeDocument/2006/relationships/image" Target="../media/image69.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png"/><Relationship Id="rId22" Type="http://schemas.openxmlformats.org/officeDocument/2006/relationships/image" Target="../media/image47.png"/><Relationship Id="rId27" Type="http://schemas.openxmlformats.org/officeDocument/2006/relationships/image" Target="../media/image52.png"/><Relationship Id="rId30" Type="http://schemas.openxmlformats.org/officeDocument/2006/relationships/image" Target="../media/image55.png"/><Relationship Id="rId35" Type="http://schemas.openxmlformats.org/officeDocument/2006/relationships/image" Target="../media/image60.png"/><Relationship Id="rId43" Type="http://schemas.openxmlformats.org/officeDocument/2006/relationships/image" Target="../media/image68.png"/><Relationship Id="rId48" Type="http://schemas.openxmlformats.org/officeDocument/2006/relationships/image" Target="../media/image73.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sv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17.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jpg"/><Relationship Id="rId5" Type="http://schemas.openxmlformats.org/officeDocument/2006/relationships/image" Target="../media/image15.png"/><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5156F2A-7CCC-7F46-A699-83169176DACB}"/>
              </a:ext>
            </a:extLst>
          </p:cNvPr>
          <p:cNvSpPr/>
          <p:nvPr/>
        </p:nvSpPr>
        <p:spPr>
          <a:xfrm>
            <a:off x="0" y="-26988"/>
            <a:ext cx="12192000" cy="6858000"/>
          </a:xfrm>
          <a:prstGeom prst="rect">
            <a:avLst/>
          </a:prstGeom>
          <a:gradFill flip="none" rotWithShape="1">
            <a:gsLst>
              <a:gs pos="0">
                <a:schemeClr val="bg1">
                  <a:lumMod val="95000"/>
                  <a:shade val="30000"/>
                  <a:satMod val="115000"/>
                </a:schemeClr>
              </a:gs>
              <a:gs pos="50000">
                <a:schemeClr val="bg1">
                  <a:lumMod val="95000"/>
                  <a:shade val="67500"/>
                  <a:satMod val="115000"/>
                </a:schemeClr>
              </a:gs>
              <a:gs pos="100000">
                <a:schemeClr val="bg1">
                  <a:lumMod val="95000"/>
                  <a:shade val="100000"/>
                  <a:satMod val="115000"/>
                </a:schemeClr>
              </a:gs>
            </a:gsLst>
            <a:lin ang="10800000" scaled="1"/>
            <a:tileRect/>
          </a:gra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304800" y="263236"/>
            <a:ext cx="11637818" cy="6345382"/>
          </a:xfrm>
          <a:prstGeom prst="rect">
            <a:avLst/>
          </a:prstGeom>
          <a:noFill/>
          <a:ln w="57150">
            <a:solidFill>
              <a:srgbClr val="18622B"/>
            </a:solidFill>
          </a:ln>
        </p:spPr>
        <p:txBody>
          <a:bodyPr wrap="square" rtlCol="0">
            <a:spAutoFit/>
          </a:bodyPr>
          <a:lstStyle/>
          <a:p>
            <a:endParaRPr lang="en-US"/>
          </a:p>
        </p:txBody>
      </p:sp>
      <p:sp>
        <p:nvSpPr>
          <p:cNvPr id="6" name="TextBox 5">
            <a:extLst>
              <a:ext uri="{FF2B5EF4-FFF2-40B4-BE49-F238E27FC236}">
                <a16:creationId xmlns:a16="http://schemas.microsoft.com/office/drawing/2014/main" id="{FC1BD564-AAA8-0C44-A59B-57AD66392BD5}"/>
              </a:ext>
            </a:extLst>
          </p:cNvPr>
          <p:cNvSpPr txBox="1"/>
          <p:nvPr/>
        </p:nvSpPr>
        <p:spPr>
          <a:xfrm>
            <a:off x="0" y="6581001"/>
            <a:ext cx="433136" cy="276999"/>
          </a:xfrm>
          <a:prstGeom prst="rect">
            <a:avLst/>
          </a:prstGeom>
          <a:noFill/>
        </p:spPr>
        <p:txBody>
          <a:bodyPr wrap="square" rtlCol="0">
            <a:spAutoFit/>
          </a:bodyPr>
          <a:lstStyle/>
          <a:p>
            <a:r>
              <a:rPr lang="en-US" sz="1200" dirty="0"/>
              <a:t>1</a:t>
            </a:r>
          </a:p>
        </p:txBody>
      </p:sp>
      <p:sp>
        <p:nvSpPr>
          <p:cNvPr id="7" name="TextBox 6">
            <a:extLst>
              <a:ext uri="{FF2B5EF4-FFF2-40B4-BE49-F238E27FC236}">
                <a16:creationId xmlns:a16="http://schemas.microsoft.com/office/drawing/2014/main" id="{AE39D9FC-153B-1D40-A599-8ABC7A85BB8C}"/>
              </a:ext>
            </a:extLst>
          </p:cNvPr>
          <p:cNvSpPr txBox="1"/>
          <p:nvPr/>
        </p:nvSpPr>
        <p:spPr>
          <a:xfrm>
            <a:off x="11895222" y="6581000"/>
            <a:ext cx="296778" cy="276999"/>
          </a:xfrm>
          <a:prstGeom prst="rect">
            <a:avLst/>
          </a:prstGeom>
          <a:noFill/>
        </p:spPr>
        <p:txBody>
          <a:bodyPr wrap="square" rtlCol="0">
            <a:spAutoFit/>
          </a:bodyPr>
          <a:lstStyle/>
          <a:p>
            <a:r>
              <a:rPr lang="en-US" sz="1200" dirty="0"/>
              <a:t>2</a:t>
            </a:r>
          </a:p>
        </p:txBody>
      </p:sp>
      <p:sp>
        <p:nvSpPr>
          <p:cNvPr id="10" name="Title 1">
            <a:extLst>
              <a:ext uri="{FF2B5EF4-FFF2-40B4-BE49-F238E27FC236}">
                <a16:creationId xmlns:a16="http://schemas.microsoft.com/office/drawing/2014/main" id="{974E52F6-210A-AE44-9BAD-84341F1BB00B}"/>
              </a:ext>
            </a:extLst>
          </p:cNvPr>
          <p:cNvSpPr txBox="1">
            <a:spLocks/>
          </p:cNvSpPr>
          <p:nvPr/>
        </p:nvSpPr>
        <p:spPr>
          <a:xfrm>
            <a:off x="1343890" y="1403999"/>
            <a:ext cx="9559636" cy="262298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b="1" dirty="0" smtClean="0">
                <a:solidFill>
                  <a:srgbClr val="18622B"/>
                </a:solidFill>
                <a:latin typeface="Kunstler Script" panose="030304020206070D0D06" pitchFamily="66" charset="0"/>
                <a:cs typeface="Phosphate Solid" panose="02000506050000020004" pitchFamily="2" charset="77"/>
              </a:rPr>
              <a:t>Congratulations </a:t>
            </a:r>
            <a:br>
              <a:rPr lang="en-US" sz="9600" b="1" dirty="0" smtClean="0">
                <a:solidFill>
                  <a:srgbClr val="18622B"/>
                </a:solidFill>
                <a:latin typeface="Kunstler Script" panose="030304020206070D0D06" pitchFamily="66" charset="0"/>
                <a:cs typeface="Phosphate Solid" panose="02000506050000020004" pitchFamily="2" charset="77"/>
              </a:rPr>
            </a:br>
            <a:r>
              <a:rPr lang="en-US" sz="9600" b="1" dirty="0" smtClean="0">
                <a:solidFill>
                  <a:srgbClr val="18622B"/>
                </a:solidFill>
                <a:latin typeface="Kunstler Script" panose="030304020206070D0D06" pitchFamily="66" charset="0"/>
                <a:cs typeface="Phosphate Solid" panose="02000506050000020004" pitchFamily="2" charset="77"/>
              </a:rPr>
              <a:t>May 2020 Graduates</a:t>
            </a:r>
            <a:endParaRPr lang="en-US" sz="9600" b="1" dirty="0">
              <a:solidFill>
                <a:srgbClr val="18622B"/>
              </a:solidFill>
              <a:latin typeface="Kunstler Script" panose="030304020206070D0D06" pitchFamily="66" charset="0"/>
              <a:cs typeface="Phosphate Solid" panose="02000506050000020004" pitchFamily="2" charset="77"/>
            </a:endParaRPr>
          </a:p>
        </p:txBody>
      </p:sp>
      <p:pic>
        <p:nvPicPr>
          <p:cNvPr id="1034" name="Picture 10" descr="Miami Hurricanes PNG Transparent Miami Hurricanes.PNG Images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9553" y="4428043"/>
            <a:ext cx="1748311" cy="1078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483617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3832">
        <p15:prstTrans prst="pageCurlDouble"/>
      </p:transition>
    </mc:Choice>
    <mc:Fallback>
      <p:transition spd="slow" advTm="3832">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5156F2A-7CCC-7F46-A699-83169176DACB}"/>
              </a:ext>
            </a:extLst>
          </p:cNvPr>
          <p:cNvSpPr/>
          <p:nvPr/>
        </p:nvSpPr>
        <p:spPr>
          <a:xfrm>
            <a:off x="0" y="0"/>
            <a:ext cx="6100011" cy="6858000"/>
          </a:xfrm>
          <a:prstGeom prst="rect">
            <a:avLst/>
          </a:prstGeom>
          <a:gradFill flip="none" rotWithShape="1">
            <a:gsLst>
              <a:gs pos="0">
                <a:schemeClr val="bg1">
                  <a:lumMod val="95000"/>
                  <a:shade val="30000"/>
                  <a:satMod val="115000"/>
                </a:schemeClr>
              </a:gs>
              <a:gs pos="50000">
                <a:schemeClr val="bg1">
                  <a:lumMod val="95000"/>
                  <a:shade val="67500"/>
                  <a:satMod val="115000"/>
                </a:schemeClr>
              </a:gs>
              <a:gs pos="100000">
                <a:schemeClr val="bg1">
                  <a:lumMod val="95000"/>
                  <a:shade val="100000"/>
                  <a:satMod val="115000"/>
                </a:schemeClr>
              </a:gs>
            </a:gsLst>
            <a:lin ang="10800000" scaled="1"/>
            <a:tileRect/>
          </a:gra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02344C3-CD38-574F-9A8A-DE371A58D6E3}"/>
              </a:ext>
            </a:extLst>
          </p:cNvPr>
          <p:cNvSpPr/>
          <p:nvPr/>
        </p:nvSpPr>
        <p:spPr>
          <a:xfrm>
            <a:off x="6100011" y="0"/>
            <a:ext cx="6091989" cy="6858000"/>
          </a:xfrm>
          <a:prstGeom prst="rect">
            <a:avLst/>
          </a:prstGeom>
          <a:gradFill flip="none" rotWithShape="1">
            <a:gsLst>
              <a:gs pos="0">
                <a:schemeClr val="bg1">
                  <a:lumMod val="95000"/>
                  <a:shade val="30000"/>
                  <a:satMod val="115000"/>
                </a:schemeClr>
              </a:gs>
              <a:gs pos="50000">
                <a:schemeClr val="bg1">
                  <a:lumMod val="95000"/>
                  <a:shade val="67500"/>
                  <a:satMod val="115000"/>
                </a:schemeClr>
              </a:gs>
              <a:gs pos="100000">
                <a:schemeClr val="bg1">
                  <a:lumMod val="95000"/>
                  <a:shade val="100000"/>
                  <a:satMod val="115000"/>
                </a:schemeClr>
              </a:gs>
            </a:gsLst>
            <a:lin ang="0" scaled="1"/>
            <a:tileRect/>
          </a:gra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D470273-6E2F-6944-9B29-87296A52431C}"/>
              </a:ext>
            </a:extLst>
          </p:cNvPr>
          <p:cNvSpPr txBox="1"/>
          <p:nvPr/>
        </p:nvSpPr>
        <p:spPr>
          <a:xfrm>
            <a:off x="9488752" y="230390"/>
            <a:ext cx="2541607" cy="6370975"/>
          </a:xfrm>
          <a:prstGeom prst="rect">
            <a:avLst/>
          </a:prstGeom>
          <a:noFill/>
          <a:ln>
            <a:solidFill>
              <a:schemeClr val="tx1"/>
            </a:solidFill>
          </a:ln>
        </p:spPr>
        <p:txBody>
          <a:bodyPr wrap="square" rtlCol="0">
            <a:spAutoFit/>
          </a:bodyPr>
          <a:lstStyle/>
          <a:p>
            <a:r>
              <a:rPr lang="en-US" sz="1200" dirty="0" smtClean="0"/>
              <a:t>The </a:t>
            </a:r>
            <a:r>
              <a:rPr lang="en-US" sz="1200" dirty="0"/>
              <a:t>Song of Wandering Aengus</a:t>
            </a:r>
          </a:p>
          <a:p>
            <a:r>
              <a:rPr lang="en-US" sz="1200" dirty="0"/>
              <a:t>BY WILLIAM BUTLER YEATS</a:t>
            </a:r>
          </a:p>
          <a:p>
            <a:endParaRPr lang="en-US" sz="1200" dirty="0"/>
          </a:p>
          <a:p>
            <a:r>
              <a:rPr lang="en-US" sz="1200" dirty="0"/>
              <a:t>I went out to the hazel wood,</a:t>
            </a:r>
          </a:p>
          <a:p>
            <a:r>
              <a:rPr lang="en-US" sz="1200" dirty="0"/>
              <a:t>Because a fire was in my head,</a:t>
            </a:r>
          </a:p>
          <a:p>
            <a:r>
              <a:rPr lang="en-US" sz="1200" dirty="0"/>
              <a:t>And cut and peeled a hazel wand,</a:t>
            </a:r>
          </a:p>
          <a:p>
            <a:r>
              <a:rPr lang="en-US" sz="1200" dirty="0"/>
              <a:t>And hooked a berry to a thread;</a:t>
            </a:r>
          </a:p>
          <a:p>
            <a:r>
              <a:rPr lang="en-US" sz="1200" dirty="0"/>
              <a:t>And when white moths were on the wing,</a:t>
            </a:r>
          </a:p>
          <a:p>
            <a:r>
              <a:rPr lang="en-US" sz="1200" dirty="0"/>
              <a:t>And moth-like stars were flickering out,</a:t>
            </a:r>
          </a:p>
          <a:p>
            <a:r>
              <a:rPr lang="en-US" sz="1200" dirty="0"/>
              <a:t>I dropped the berry in a stream</a:t>
            </a:r>
          </a:p>
          <a:p>
            <a:r>
              <a:rPr lang="en-US" sz="1200" dirty="0"/>
              <a:t>And caught a little silver trout.</a:t>
            </a:r>
          </a:p>
          <a:p>
            <a:r>
              <a:rPr lang="en-US" sz="1200" dirty="0"/>
              <a:t> </a:t>
            </a:r>
          </a:p>
          <a:p>
            <a:r>
              <a:rPr lang="en-US" sz="1200" dirty="0"/>
              <a:t>When I had laid it on the floor</a:t>
            </a:r>
          </a:p>
          <a:p>
            <a:r>
              <a:rPr lang="en-US" sz="1200" dirty="0"/>
              <a:t>I went to blow the fire a-flame,</a:t>
            </a:r>
          </a:p>
          <a:p>
            <a:r>
              <a:rPr lang="en-US" sz="1200" dirty="0"/>
              <a:t>But something rustled on the floor,</a:t>
            </a:r>
          </a:p>
          <a:p>
            <a:r>
              <a:rPr lang="en-US" sz="1200" dirty="0"/>
              <a:t>And someone called me by my name:</a:t>
            </a:r>
          </a:p>
          <a:p>
            <a:r>
              <a:rPr lang="en-US" sz="1200" dirty="0"/>
              <a:t>It had become a glimmering girl</a:t>
            </a:r>
          </a:p>
          <a:p>
            <a:r>
              <a:rPr lang="en-US" sz="1200" dirty="0"/>
              <a:t>With apple blossom in her hair</a:t>
            </a:r>
          </a:p>
          <a:p>
            <a:r>
              <a:rPr lang="en-US" sz="1200" dirty="0"/>
              <a:t> </a:t>
            </a:r>
          </a:p>
          <a:p>
            <a:r>
              <a:rPr lang="en-US" sz="1200" dirty="0"/>
              <a:t>Who called me by my name and ran</a:t>
            </a:r>
          </a:p>
          <a:p>
            <a:r>
              <a:rPr lang="en-US" sz="1200" dirty="0"/>
              <a:t>And faded through the brightening air.</a:t>
            </a:r>
          </a:p>
          <a:p>
            <a:r>
              <a:rPr lang="en-US" sz="1200" dirty="0"/>
              <a:t> </a:t>
            </a:r>
          </a:p>
          <a:p>
            <a:r>
              <a:rPr lang="en-US" sz="1200" dirty="0"/>
              <a:t>Though I am old with wandering</a:t>
            </a:r>
          </a:p>
          <a:p>
            <a:r>
              <a:rPr lang="en-US" sz="1200" dirty="0"/>
              <a:t>Through hollow lands and hilly lands,</a:t>
            </a:r>
          </a:p>
          <a:p>
            <a:r>
              <a:rPr lang="en-US" sz="1200" dirty="0"/>
              <a:t>I will find out where she has gone,</a:t>
            </a:r>
          </a:p>
          <a:p>
            <a:r>
              <a:rPr lang="en-US" sz="1200" dirty="0"/>
              <a:t>And kiss her lips and take her hands;</a:t>
            </a:r>
          </a:p>
          <a:p>
            <a:r>
              <a:rPr lang="en-US" sz="1200" dirty="0"/>
              <a:t>And walk among long dappled grass,</a:t>
            </a:r>
          </a:p>
          <a:p>
            <a:r>
              <a:rPr lang="en-US" sz="1200" dirty="0"/>
              <a:t>And pluck till time and times are done,</a:t>
            </a:r>
          </a:p>
          <a:p>
            <a:r>
              <a:rPr lang="en-US" sz="1200" dirty="0"/>
              <a:t>The silver apples of the moon,</a:t>
            </a:r>
          </a:p>
          <a:p>
            <a:r>
              <a:rPr lang="en-US" sz="1200" dirty="0"/>
              <a:t>The golden apples of the sun.</a:t>
            </a:r>
          </a:p>
        </p:txBody>
      </p:sp>
      <p:sp>
        <p:nvSpPr>
          <p:cNvPr id="3" name="TextBox 2">
            <a:extLst>
              <a:ext uri="{FF2B5EF4-FFF2-40B4-BE49-F238E27FC236}">
                <a16:creationId xmlns:a16="http://schemas.microsoft.com/office/drawing/2014/main" id="{5E0FA068-AD9E-6B46-A00C-7A361876142A}"/>
              </a:ext>
            </a:extLst>
          </p:cNvPr>
          <p:cNvSpPr txBox="1"/>
          <p:nvPr/>
        </p:nvSpPr>
        <p:spPr>
          <a:xfrm>
            <a:off x="6257756" y="230390"/>
            <a:ext cx="3123814" cy="3624069"/>
          </a:xfrm>
          <a:prstGeom prst="rect">
            <a:avLst/>
          </a:prstGeom>
          <a:noFill/>
          <a:ln>
            <a:solidFill>
              <a:schemeClr val="accent6">
                <a:lumMod val="50000"/>
              </a:schemeClr>
            </a:solidFill>
          </a:ln>
        </p:spPr>
        <p:txBody>
          <a:bodyPr wrap="square" rtlCol="0">
            <a:spAutoFit/>
          </a:bodyPr>
          <a:lstStyle/>
          <a:p>
            <a:r>
              <a:rPr lang="en-US" sz="1350" dirty="0">
                <a:solidFill>
                  <a:schemeClr val="accent6">
                    <a:lumMod val="50000"/>
                  </a:schemeClr>
                </a:solidFill>
              </a:rPr>
              <a:t>Dear UM Class of 2020,</a:t>
            </a:r>
          </a:p>
          <a:p>
            <a:r>
              <a:rPr lang="en-US" sz="1350" dirty="0">
                <a:solidFill>
                  <a:schemeClr val="accent6">
                    <a:lumMod val="50000"/>
                  </a:schemeClr>
                </a:solidFill>
              </a:rPr>
              <a:t> </a:t>
            </a:r>
          </a:p>
          <a:p>
            <a:r>
              <a:rPr lang="en-US" sz="1350" dirty="0">
                <a:solidFill>
                  <a:schemeClr val="accent6">
                    <a:lumMod val="50000"/>
                  </a:schemeClr>
                </a:solidFill>
              </a:rPr>
              <a:t>As you wander into your future, I offer you a beautiful short poem written one-hundred-and-twenty years ago -- WB Yeats’ magical “The Song of Wandering Aengus.”</a:t>
            </a:r>
          </a:p>
          <a:p>
            <a:r>
              <a:rPr lang="en-US" sz="1350" dirty="0">
                <a:solidFill>
                  <a:schemeClr val="accent6">
                    <a:lumMod val="50000"/>
                  </a:schemeClr>
                </a:solidFill>
              </a:rPr>
              <a:t> </a:t>
            </a:r>
          </a:p>
          <a:p>
            <a:r>
              <a:rPr lang="en-US" sz="1350" dirty="0">
                <a:solidFill>
                  <a:schemeClr val="accent6">
                    <a:lumMod val="50000"/>
                  </a:schemeClr>
                </a:solidFill>
              </a:rPr>
              <a:t>As Shirley Hazzard once wrote: “the greatest literary influence lies in arousing us to words, to expressive speech. That comes through reading, through the pleasure and excitement of reading.”</a:t>
            </a:r>
          </a:p>
          <a:p>
            <a:r>
              <a:rPr lang="en-US" sz="1350" dirty="0">
                <a:solidFill>
                  <a:schemeClr val="accent6">
                    <a:lumMod val="50000"/>
                  </a:schemeClr>
                </a:solidFill>
              </a:rPr>
              <a:t> </a:t>
            </a:r>
          </a:p>
          <a:p>
            <a:r>
              <a:rPr lang="en-US" sz="1350" dirty="0">
                <a:solidFill>
                  <a:schemeClr val="accent6">
                    <a:lumMod val="50000"/>
                  </a:schemeClr>
                </a:solidFill>
              </a:rPr>
              <a:t>Best Wishes,</a:t>
            </a:r>
          </a:p>
          <a:p>
            <a:r>
              <a:rPr lang="en-US" sz="1350" dirty="0">
                <a:solidFill>
                  <a:schemeClr val="accent6">
                    <a:lumMod val="50000"/>
                  </a:schemeClr>
                </a:solidFill>
              </a:rPr>
              <a:t> </a:t>
            </a:r>
          </a:p>
          <a:p>
            <a:r>
              <a:rPr lang="en-US" sz="1350" dirty="0">
                <a:solidFill>
                  <a:schemeClr val="accent6">
                    <a:lumMod val="50000"/>
                  </a:schemeClr>
                </a:solidFill>
              </a:rPr>
              <a:t>Professor Catherine </a:t>
            </a:r>
            <a:r>
              <a:rPr lang="en-US" sz="1350" dirty="0" err="1">
                <a:solidFill>
                  <a:schemeClr val="accent6">
                    <a:lumMod val="50000"/>
                  </a:schemeClr>
                </a:solidFill>
              </a:rPr>
              <a:t>Nealy</a:t>
            </a:r>
            <a:r>
              <a:rPr lang="en-US" sz="1350" dirty="0">
                <a:solidFill>
                  <a:schemeClr val="accent6">
                    <a:lumMod val="50000"/>
                  </a:schemeClr>
                </a:solidFill>
              </a:rPr>
              <a:t> Judd</a:t>
            </a:r>
          </a:p>
        </p:txBody>
      </p:sp>
      <p:pic>
        <p:nvPicPr>
          <p:cNvPr id="10" name="Picture 9">
            <a:extLst>
              <a:ext uri="{FF2B5EF4-FFF2-40B4-BE49-F238E27FC236}">
                <a16:creationId xmlns:a16="http://schemas.microsoft.com/office/drawing/2014/main" id="{F1592B45-6BF2-3545-A513-654BF475B6E8}"/>
              </a:ext>
            </a:extLst>
          </p:cNvPr>
          <p:cNvPicPr>
            <a:picLocks noChangeAspect="1"/>
          </p:cNvPicPr>
          <p:nvPr/>
        </p:nvPicPr>
        <p:blipFill>
          <a:blip r:embed="rId2"/>
          <a:stretch>
            <a:fillRect/>
          </a:stretch>
        </p:blipFill>
        <p:spPr>
          <a:xfrm>
            <a:off x="174413" y="230390"/>
            <a:ext cx="5794282" cy="4403654"/>
          </a:xfrm>
          <a:prstGeom prst="rect">
            <a:avLst/>
          </a:prstGeom>
        </p:spPr>
      </p:pic>
      <p:sp>
        <p:nvSpPr>
          <p:cNvPr id="6" name="TextBox 5">
            <a:extLst>
              <a:ext uri="{FF2B5EF4-FFF2-40B4-BE49-F238E27FC236}">
                <a16:creationId xmlns:a16="http://schemas.microsoft.com/office/drawing/2014/main" id="{B63891BE-489C-3748-ABD7-08D4FA941632}"/>
              </a:ext>
            </a:extLst>
          </p:cNvPr>
          <p:cNvSpPr txBox="1"/>
          <p:nvPr/>
        </p:nvSpPr>
        <p:spPr>
          <a:xfrm>
            <a:off x="114124" y="4958200"/>
            <a:ext cx="5854571" cy="1754326"/>
          </a:xfrm>
          <a:prstGeom prst="rect">
            <a:avLst/>
          </a:prstGeom>
          <a:noFill/>
        </p:spPr>
        <p:txBody>
          <a:bodyPr wrap="square" rtlCol="0">
            <a:spAutoFit/>
          </a:bodyPr>
          <a:lstStyle/>
          <a:p>
            <a:r>
              <a:rPr lang="en-US" dirty="0"/>
              <a:t>“Now I think it’s one of the most useless questions an adult can ask a child—What do you want to be when you grow up? As if growing up is finite. As if at some point you become something and that’s the end</a:t>
            </a:r>
            <a:r>
              <a:rPr lang="en-US" dirty="0" smtClean="0"/>
              <a:t>.”</a:t>
            </a:r>
            <a:r>
              <a:rPr lang="en-US" dirty="0"/>
              <a:t/>
            </a:r>
            <a:br>
              <a:rPr lang="en-US" dirty="0"/>
            </a:br>
            <a:r>
              <a:rPr lang="en-US" dirty="0" smtClean="0"/>
              <a:t/>
            </a:r>
            <a:br>
              <a:rPr lang="en-US" dirty="0" smtClean="0"/>
            </a:br>
            <a:endParaRPr lang="en-US" dirty="0"/>
          </a:p>
        </p:txBody>
      </p:sp>
      <p:pic>
        <p:nvPicPr>
          <p:cNvPr id="11" name="Picture 10">
            <a:extLst>
              <a:ext uri="{FF2B5EF4-FFF2-40B4-BE49-F238E27FC236}">
                <a16:creationId xmlns:a16="http://schemas.microsoft.com/office/drawing/2014/main" id="{3205DF97-B911-7341-92C5-4BEB49C8039E}"/>
              </a:ext>
            </a:extLst>
          </p:cNvPr>
          <p:cNvPicPr>
            <a:picLocks noChangeAspect="1"/>
          </p:cNvPicPr>
          <p:nvPr/>
        </p:nvPicPr>
        <p:blipFill>
          <a:blip r:embed="rId3"/>
          <a:stretch>
            <a:fillRect/>
          </a:stretch>
        </p:blipFill>
        <p:spPr>
          <a:xfrm>
            <a:off x="6274424" y="3961275"/>
            <a:ext cx="3123815" cy="2205786"/>
          </a:xfrm>
          <a:prstGeom prst="rect">
            <a:avLst/>
          </a:prstGeom>
        </p:spPr>
      </p:pic>
      <p:sp>
        <p:nvSpPr>
          <p:cNvPr id="12" name="TextBox 11">
            <a:extLst>
              <a:ext uri="{FF2B5EF4-FFF2-40B4-BE49-F238E27FC236}">
                <a16:creationId xmlns:a16="http://schemas.microsoft.com/office/drawing/2014/main" id="{805D4FF6-7CF7-0248-9A06-3B81DE7AE340}"/>
              </a:ext>
            </a:extLst>
          </p:cNvPr>
          <p:cNvSpPr txBox="1"/>
          <p:nvPr/>
        </p:nvSpPr>
        <p:spPr>
          <a:xfrm>
            <a:off x="0" y="6581001"/>
            <a:ext cx="433136" cy="276999"/>
          </a:xfrm>
          <a:prstGeom prst="rect">
            <a:avLst/>
          </a:prstGeom>
          <a:noFill/>
        </p:spPr>
        <p:txBody>
          <a:bodyPr wrap="square" rtlCol="0">
            <a:spAutoFit/>
          </a:bodyPr>
          <a:lstStyle/>
          <a:p>
            <a:r>
              <a:rPr lang="en-US" sz="1200" dirty="0"/>
              <a:t>17</a:t>
            </a:r>
          </a:p>
        </p:txBody>
      </p:sp>
      <p:sp>
        <p:nvSpPr>
          <p:cNvPr id="13" name="TextBox 12">
            <a:extLst>
              <a:ext uri="{FF2B5EF4-FFF2-40B4-BE49-F238E27FC236}">
                <a16:creationId xmlns:a16="http://schemas.microsoft.com/office/drawing/2014/main" id="{9A63A8FF-397D-DA4D-A5BB-E6A8E5C6D6BC}"/>
              </a:ext>
            </a:extLst>
          </p:cNvPr>
          <p:cNvSpPr txBox="1"/>
          <p:nvPr/>
        </p:nvSpPr>
        <p:spPr>
          <a:xfrm>
            <a:off x="11860696" y="6581000"/>
            <a:ext cx="339326" cy="276999"/>
          </a:xfrm>
          <a:prstGeom prst="rect">
            <a:avLst/>
          </a:prstGeom>
          <a:noFill/>
        </p:spPr>
        <p:txBody>
          <a:bodyPr wrap="square" rtlCol="0">
            <a:spAutoFit/>
          </a:bodyPr>
          <a:lstStyle/>
          <a:p>
            <a:r>
              <a:rPr lang="en-US" sz="1200" dirty="0"/>
              <a:t>18</a:t>
            </a:r>
          </a:p>
        </p:txBody>
      </p:sp>
      <p:sp>
        <p:nvSpPr>
          <p:cNvPr id="14" name="TextBox 13">
            <a:extLst>
              <a:ext uri="{FF2B5EF4-FFF2-40B4-BE49-F238E27FC236}">
                <a16:creationId xmlns:a16="http://schemas.microsoft.com/office/drawing/2014/main" id="{926303A1-5BF7-3F47-8A58-F571637D7C81}"/>
              </a:ext>
            </a:extLst>
          </p:cNvPr>
          <p:cNvSpPr txBox="1"/>
          <p:nvPr/>
        </p:nvSpPr>
        <p:spPr>
          <a:xfrm>
            <a:off x="598354" y="4683100"/>
            <a:ext cx="4903304" cy="246221"/>
          </a:xfrm>
          <a:prstGeom prst="rect">
            <a:avLst/>
          </a:prstGeom>
          <a:noFill/>
        </p:spPr>
        <p:txBody>
          <a:bodyPr wrap="square" rtlCol="0">
            <a:spAutoFit/>
          </a:bodyPr>
          <a:lstStyle/>
          <a:p>
            <a:pPr algn="ctr"/>
            <a:r>
              <a:rPr lang="en-US" sz="1000" i="1" dirty="0"/>
              <a:t>Glassblowing class with Jenna </a:t>
            </a:r>
            <a:r>
              <a:rPr lang="en-US" sz="1000" i="1" dirty="0" err="1"/>
              <a:t>Efrein</a:t>
            </a:r>
            <a:endParaRPr lang="en-US" sz="1000" i="1" dirty="0"/>
          </a:p>
        </p:txBody>
      </p:sp>
      <p:sp>
        <p:nvSpPr>
          <p:cNvPr id="7" name="TextBox 6"/>
          <p:cNvSpPr txBox="1"/>
          <p:nvPr/>
        </p:nvSpPr>
        <p:spPr>
          <a:xfrm>
            <a:off x="2937164" y="6138932"/>
            <a:ext cx="3031531" cy="646331"/>
          </a:xfrm>
          <a:prstGeom prst="rect">
            <a:avLst/>
          </a:prstGeom>
          <a:noFill/>
        </p:spPr>
        <p:txBody>
          <a:bodyPr wrap="square" rtlCol="0">
            <a:spAutoFit/>
          </a:bodyPr>
          <a:lstStyle/>
          <a:p>
            <a:r>
              <a:rPr lang="en-US" i="1" dirty="0" smtClean="0"/>
              <a:t>-Becoming</a:t>
            </a:r>
            <a:r>
              <a:rPr lang="en-US" dirty="0" smtClean="0"/>
              <a:t> </a:t>
            </a:r>
            <a:r>
              <a:rPr lang="en-US" dirty="0"/>
              <a:t>by Michelle Obama</a:t>
            </a:r>
          </a:p>
          <a:p>
            <a:endParaRPr lang="en-US" dirty="0"/>
          </a:p>
        </p:txBody>
      </p:sp>
    </p:spTree>
    <p:extLst>
      <p:ext uri="{BB962C8B-B14F-4D97-AF65-F5344CB8AC3E}">
        <p14:creationId xmlns:p14="http://schemas.microsoft.com/office/powerpoint/2010/main" val="277677342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46310">
        <p15:prstTrans prst="pageCurlDouble"/>
      </p:transition>
    </mc:Choice>
    <mc:Fallback>
      <p:transition spd="slow" advTm="46310">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5156F2A-7CCC-7F46-A699-83169176DACB}"/>
              </a:ext>
            </a:extLst>
          </p:cNvPr>
          <p:cNvSpPr/>
          <p:nvPr/>
        </p:nvSpPr>
        <p:spPr>
          <a:xfrm>
            <a:off x="0" y="0"/>
            <a:ext cx="6100011" cy="6858000"/>
          </a:xfrm>
          <a:prstGeom prst="rect">
            <a:avLst/>
          </a:prstGeom>
          <a:gradFill flip="none" rotWithShape="1">
            <a:gsLst>
              <a:gs pos="0">
                <a:schemeClr val="bg1">
                  <a:lumMod val="95000"/>
                  <a:shade val="30000"/>
                  <a:satMod val="115000"/>
                </a:schemeClr>
              </a:gs>
              <a:gs pos="50000">
                <a:schemeClr val="bg1">
                  <a:lumMod val="95000"/>
                  <a:shade val="67500"/>
                  <a:satMod val="115000"/>
                </a:schemeClr>
              </a:gs>
              <a:gs pos="100000">
                <a:schemeClr val="bg1">
                  <a:lumMod val="95000"/>
                  <a:shade val="100000"/>
                  <a:satMod val="115000"/>
                </a:schemeClr>
              </a:gs>
            </a:gsLst>
            <a:lin ang="10800000" scaled="1"/>
            <a:tileRect/>
          </a:gra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02344C3-CD38-574F-9A8A-DE371A58D6E3}"/>
              </a:ext>
            </a:extLst>
          </p:cNvPr>
          <p:cNvSpPr/>
          <p:nvPr/>
        </p:nvSpPr>
        <p:spPr>
          <a:xfrm>
            <a:off x="6100011" y="0"/>
            <a:ext cx="6091989" cy="6858000"/>
          </a:xfrm>
          <a:prstGeom prst="rect">
            <a:avLst/>
          </a:prstGeom>
          <a:gradFill flip="none" rotWithShape="1">
            <a:gsLst>
              <a:gs pos="0">
                <a:schemeClr val="bg1">
                  <a:lumMod val="95000"/>
                  <a:shade val="30000"/>
                  <a:satMod val="115000"/>
                </a:schemeClr>
              </a:gs>
              <a:gs pos="50000">
                <a:schemeClr val="bg1">
                  <a:lumMod val="95000"/>
                  <a:shade val="67500"/>
                  <a:satMod val="115000"/>
                </a:schemeClr>
              </a:gs>
              <a:gs pos="100000">
                <a:schemeClr val="bg1">
                  <a:lumMod val="95000"/>
                  <a:shade val="100000"/>
                  <a:satMod val="115000"/>
                </a:schemeClr>
              </a:gs>
            </a:gsLst>
            <a:lin ang="0" scaled="1"/>
            <a:tileRect/>
          </a:gra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D78639F-8496-8444-A80F-C8F572C35402}"/>
              </a:ext>
            </a:extLst>
          </p:cNvPr>
          <p:cNvSpPr txBox="1"/>
          <p:nvPr/>
        </p:nvSpPr>
        <p:spPr>
          <a:xfrm>
            <a:off x="-79236" y="807905"/>
            <a:ext cx="2775513" cy="1569660"/>
          </a:xfrm>
          <a:prstGeom prst="rect">
            <a:avLst/>
          </a:prstGeom>
          <a:noFill/>
        </p:spPr>
        <p:txBody>
          <a:bodyPr wrap="square" rtlCol="0">
            <a:spAutoFit/>
          </a:bodyPr>
          <a:lstStyle/>
          <a:p>
            <a:pPr algn="ctr"/>
            <a:r>
              <a:rPr lang="en-US" sz="3200" dirty="0">
                <a:latin typeface="Futura Medium" panose="020B0602020204020303" pitchFamily="34" charset="-79"/>
                <a:ea typeface="Ayuthaya" pitchFamily="2" charset="-34"/>
                <a:cs typeface="Futura Medium" panose="020B0602020204020303" pitchFamily="34" charset="-79"/>
              </a:rPr>
              <a:t>From </a:t>
            </a:r>
          </a:p>
          <a:p>
            <a:pPr algn="ctr"/>
            <a:r>
              <a:rPr lang="en-US" sz="3200" dirty="0">
                <a:latin typeface="Futura Medium" panose="020B0602020204020303" pitchFamily="34" charset="-79"/>
                <a:ea typeface="Ayuthaya" pitchFamily="2" charset="-34"/>
                <a:cs typeface="Futura Medium" panose="020B0602020204020303" pitchFamily="34" charset="-79"/>
              </a:rPr>
              <a:t>Freshman </a:t>
            </a:r>
            <a:r>
              <a:rPr lang="en-US" sz="3200" dirty="0" smtClean="0">
                <a:latin typeface="Futura Medium" panose="020B0602020204020303" pitchFamily="34" charset="-79"/>
                <a:ea typeface="Ayuthaya" pitchFamily="2" charset="-34"/>
                <a:cs typeface="Futura Medium" panose="020B0602020204020303" pitchFamily="34" charset="-79"/>
              </a:rPr>
              <a:t>Orientation…</a:t>
            </a:r>
            <a:endParaRPr lang="en-US" sz="3200" dirty="0">
              <a:latin typeface="Futura Medium" panose="020B0602020204020303" pitchFamily="34" charset="-79"/>
              <a:ea typeface="Ayuthaya" pitchFamily="2" charset="-34"/>
              <a:cs typeface="Futura Medium" panose="020B0602020204020303" pitchFamily="34" charset="-79"/>
            </a:endParaRPr>
          </a:p>
        </p:txBody>
      </p:sp>
      <p:sp>
        <p:nvSpPr>
          <p:cNvPr id="7" name="TextBox 6">
            <a:extLst>
              <a:ext uri="{FF2B5EF4-FFF2-40B4-BE49-F238E27FC236}">
                <a16:creationId xmlns:a16="http://schemas.microsoft.com/office/drawing/2014/main" id="{B8FBC49E-9E3F-5149-9848-F474D54FFA78}"/>
              </a:ext>
            </a:extLst>
          </p:cNvPr>
          <p:cNvSpPr txBox="1"/>
          <p:nvPr/>
        </p:nvSpPr>
        <p:spPr>
          <a:xfrm>
            <a:off x="6519745" y="4076392"/>
            <a:ext cx="1866574" cy="1938992"/>
          </a:xfrm>
          <a:prstGeom prst="rect">
            <a:avLst/>
          </a:prstGeom>
          <a:noFill/>
        </p:spPr>
        <p:txBody>
          <a:bodyPr wrap="square" rtlCol="0">
            <a:spAutoFit/>
          </a:bodyPr>
          <a:lstStyle/>
          <a:p>
            <a:pPr algn="ctr"/>
            <a:r>
              <a:rPr lang="en-US" sz="4000" dirty="0">
                <a:latin typeface="Futura Medium" panose="020B0602020204020303" pitchFamily="34" charset="-79"/>
                <a:ea typeface="Ayuthaya" pitchFamily="2" charset="-34"/>
                <a:cs typeface="Futura Medium" panose="020B0602020204020303" pitchFamily="34" charset="-79"/>
              </a:rPr>
              <a:t>…To </a:t>
            </a:r>
          </a:p>
          <a:p>
            <a:pPr algn="ctr"/>
            <a:r>
              <a:rPr lang="en-US" sz="4000" dirty="0">
                <a:latin typeface="Futura Medium" panose="020B0602020204020303" pitchFamily="34" charset="-79"/>
                <a:ea typeface="Ayuthaya" pitchFamily="2" charset="-34"/>
                <a:cs typeface="Futura Medium" panose="020B0602020204020303" pitchFamily="34" charset="-79"/>
              </a:rPr>
              <a:t>Senior </a:t>
            </a:r>
          </a:p>
          <a:p>
            <a:pPr algn="ctr"/>
            <a:r>
              <a:rPr lang="en-US" sz="4000" dirty="0">
                <a:latin typeface="Futura Medium" panose="020B0602020204020303" pitchFamily="34" charset="-79"/>
                <a:ea typeface="Ayuthaya" pitchFamily="2" charset="-34"/>
                <a:cs typeface="Futura Medium" panose="020B0602020204020303" pitchFamily="34" charset="-79"/>
              </a:rPr>
              <a:t>Year</a:t>
            </a:r>
          </a:p>
        </p:txBody>
      </p:sp>
      <p:pic>
        <p:nvPicPr>
          <p:cNvPr id="3" name="Picture 2">
            <a:extLst>
              <a:ext uri="{FF2B5EF4-FFF2-40B4-BE49-F238E27FC236}">
                <a16:creationId xmlns:a16="http://schemas.microsoft.com/office/drawing/2014/main" id="{B8379DCB-AB69-B748-91F0-C8FFD3A8B0C3}"/>
              </a:ext>
            </a:extLst>
          </p:cNvPr>
          <p:cNvPicPr>
            <a:picLocks noChangeAspect="1"/>
          </p:cNvPicPr>
          <p:nvPr/>
        </p:nvPicPr>
        <p:blipFill>
          <a:blip r:embed="rId2"/>
          <a:stretch>
            <a:fillRect/>
          </a:stretch>
        </p:blipFill>
        <p:spPr>
          <a:xfrm>
            <a:off x="2714289" y="308803"/>
            <a:ext cx="3245645" cy="2697234"/>
          </a:xfrm>
          <a:prstGeom prst="rect">
            <a:avLst/>
          </a:prstGeom>
        </p:spPr>
      </p:pic>
      <p:pic>
        <p:nvPicPr>
          <p:cNvPr id="9" name="Picture 8">
            <a:extLst>
              <a:ext uri="{FF2B5EF4-FFF2-40B4-BE49-F238E27FC236}">
                <a16:creationId xmlns:a16="http://schemas.microsoft.com/office/drawing/2014/main" id="{BB436173-E4D5-2343-A31E-2106702F03CE}"/>
              </a:ext>
            </a:extLst>
          </p:cNvPr>
          <p:cNvPicPr>
            <a:picLocks noChangeAspect="1"/>
          </p:cNvPicPr>
          <p:nvPr/>
        </p:nvPicPr>
        <p:blipFill>
          <a:blip r:embed="rId3"/>
          <a:stretch>
            <a:fillRect/>
          </a:stretch>
        </p:blipFill>
        <p:spPr>
          <a:xfrm>
            <a:off x="6257717" y="202842"/>
            <a:ext cx="4554659" cy="3327758"/>
          </a:xfrm>
          <a:prstGeom prst="rect">
            <a:avLst/>
          </a:prstGeom>
        </p:spPr>
      </p:pic>
      <p:pic>
        <p:nvPicPr>
          <p:cNvPr id="11" name="Picture 10">
            <a:extLst>
              <a:ext uri="{FF2B5EF4-FFF2-40B4-BE49-F238E27FC236}">
                <a16:creationId xmlns:a16="http://schemas.microsoft.com/office/drawing/2014/main" id="{167B8C17-EE9A-A34A-A9D9-129FB4E1CE40}"/>
              </a:ext>
            </a:extLst>
          </p:cNvPr>
          <p:cNvPicPr>
            <a:picLocks noChangeAspect="1"/>
          </p:cNvPicPr>
          <p:nvPr/>
        </p:nvPicPr>
        <p:blipFill>
          <a:blip r:embed="rId4"/>
          <a:stretch>
            <a:fillRect/>
          </a:stretch>
        </p:blipFill>
        <p:spPr>
          <a:xfrm>
            <a:off x="8806053" y="3572963"/>
            <a:ext cx="3082631" cy="2945850"/>
          </a:xfrm>
          <a:prstGeom prst="rect">
            <a:avLst/>
          </a:prstGeom>
        </p:spPr>
      </p:pic>
      <p:pic>
        <p:nvPicPr>
          <p:cNvPr id="13" name="Picture 12">
            <a:extLst>
              <a:ext uri="{FF2B5EF4-FFF2-40B4-BE49-F238E27FC236}">
                <a16:creationId xmlns:a16="http://schemas.microsoft.com/office/drawing/2014/main" id="{A37B1567-E13B-A247-852F-A8C1599CD4A0}"/>
              </a:ext>
            </a:extLst>
          </p:cNvPr>
          <p:cNvPicPr>
            <a:picLocks noChangeAspect="1"/>
          </p:cNvPicPr>
          <p:nvPr/>
        </p:nvPicPr>
        <p:blipFill>
          <a:blip r:embed="rId5"/>
          <a:stretch>
            <a:fillRect/>
          </a:stretch>
        </p:blipFill>
        <p:spPr>
          <a:xfrm>
            <a:off x="216568" y="3217946"/>
            <a:ext cx="5743366" cy="3363054"/>
          </a:xfrm>
          <a:prstGeom prst="rect">
            <a:avLst/>
          </a:prstGeom>
        </p:spPr>
      </p:pic>
      <p:sp>
        <p:nvSpPr>
          <p:cNvPr id="10" name="TextBox 9">
            <a:extLst>
              <a:ext uri="{FF2B5EF4-FFF2-40B4-BE49-F238E27FC236}">
                <a16:creationId xmlns:a16="http://schemas.microsoft.com/office/drawing/2014/main" id="{22F382D0-2956-3445-95C5-B0BC25013F31}"/>
              </a:ext>
            </a:extLst>
          </p:cNvPr>
          <p:cNvSpPr txBox="1"/>
          <p:nvPr/>
        </p:nvSpPr>
        <p:spPr>
          <a:xfrm>
            <a:off x="11860696" y="6581000"/>
            <a:ext cx="339326" cy="276999"/>
          </a:xfrm>
          <a:prstGeom prst="rect">
            <a:avLst/>
          </a:prstGeom>
          <a:noFill/>
        </p:spPr>
        <p:txBody>
          <a:bodyPr wrap="square" rtlCol="0">
            <a:spAutoFit/>
          </a:bodyPr>
          <a:lstStyle/>
          <a:p>
            <a:r>
              <a:rPr lang="en-US" sz="1200" dirty="0"/>
              <a:t>20</a:t>
            </a:r>
          </a:p>
        </p:txBody>
      </p:sp>
      <p:sp>
        <p:nvSpPr>
          <p:cNvPr id="12" name="TextBox 11">
            <a:extLst>
              <a:ext uri="{FF2B5EF4-FFF2-40B4-BE49-F238E27FC236}">
                <a16:creationId xmlns:a16="http://schemas.microsoft.com/office/drawing/2014/main" id="{340E2291-C2AC-A943-AD17-57BFE84786E8}"/>
              </a:ext>
            </a:extLst>
          </p:cNvPr>
          <p:cNvSpPr txBox="1"/>
          <p:nvPr/>
        </p:nvSpPr>
        <p:spPr>
          <a:xfrm>
            <a:off x="0" y="6581001"/>
            <a:ext cx="433136" cy="276999"/>
          </a:xfrm>
          <a:prstGeom prst="rect">
            <a:avLst/>
          </a:prstGeom>
          <a:noFill/>
        </p:spPr>
        <p:txBody>
          <a:bodyPr wrap="square" rtlCol="0">
            <a:spAutoFit/>
          </a:bodyPr>
          <a:lstStyle/>
          <a:p>
            <a:r>
              <a:rPr lang="en-US" sz="1200" dirty="0"/>
              <a:t>19</a:t>
            </a:r>
          </a:p>
        </p:txBody>
      </p:sp>
    </p:spTree>
    <p:extLst>
      <p:ext uri="{BB962C8B-B14F-4D97-AF65-F5344CB8AC3E}">
        <p14:creationId xmlns:p14="http://schemas.microsoft.com/office/powerpoint/2010/main" val="296136689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5233">
        <p15:prstTrans prst="pageCurlDouble"/>
      </p:transition>
    </mc:Choice>
    <mc:Fallback>
      <p:transition spd="slow" advTm="5233">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5156F2A-7CCC-7F46-A699-83169176DACB}"/>
              </a:ext>
            </a:extLst>
          </p:cNvPr>
          <p:cNvSpPr/>
          <p:nvPr/>
        </p:nvSpPr>
        <p:spPr>
          <a:xfrm>
            <a:off x="0" y="0"/>
            <a:ext cx="6100011" cy="6858000"/>
          </a:xfrm>
          <a:prstGeom prst="rect">
            <a:avLst/>
          </a:prstGeom>
          <a:gradFill flip="none" rotWithShape="1">
            <a:gsLst>
              <a:gs pos="0">
                <a:schemeClr val="bg1">
                  <a:lumMod val="95000"/>
                  <a:shade val="30000"/>
                  <a:satMod val="115000"/>
                </a:schemeClr>
              </a:gs>
              <a:gs pos="50000">
                <a:schemeClr val="bg1">
                  <a:lumMod val="95000"/>
                  <a:shade val="67500"/>
                  <a:satMod val="115000"/>
                </a:schemeClr>
              </a:gs>
              <a:gs pos="100000">
                <a:schemeClr val="bg1">
                  <a:lumMod val="95000"/>
                  <a:shade val="100000"/>
                  <a:satMod val="115000"/>
                </a:schemeClr>
              </a:gs>
            </a:gsLst>
            <a:lin ang="10800000" scaled="1"/>
            <a:tileRect/>
          </a:gra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02344C3-CD38-574F-9A8A-DE371A58D6E3}"/>
              </a:ext>
            </a:extLst>
          </p:cNvPr>
          <p:cNvSpPr/>
          <p:nvPr/>
        </p:nvSpPr>
        <p:spPr>
          <a:xfrm>
            <a:off x="6071623" y="0"/>
            <a:ext cx="6091989" cy="6858000"/>
          </a:xfrm>
          <a:prstGeom prst="rect">
            <a:avLst/>
          </a:prstGeom>
          <a:gradFill flip="none" rotWithShape="1">
            <a:gsLst>
              <a:gs pos="0">
                <a:schemeClr val="bg1">
                  <a:lumMod val="95000"/>
                  <a:shade val="30000"/>
                  <a:satMod val="115000"/>
                </a:schemeClr>
              </a:gs>
              <a:gs pos="50000">
                <a:schemeClr val="bg1">
                  <a:lumMod val="95000"/>
                  <a:shade val="67500"/>
                  <a:satMod val="115000"/>
                </a:schemeClr>
              </a:gs>
              <a:gs pos="100000">
                <a:schemeClr val="bg1">
                  <a:lumMod val="95000"/>
                  <a:shade val="100000"/>
                  <a:satMod val="115000"/>
                </a:schemeClr>
              </a:gs>
            </a:gsLst>
            <a:lin ang="0" scaled="1"/>
            <a:tileRect/>
          </a:gra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EA052C7-70AE-CB46-8429-073D73E11E99}"/>
              </a:ext>
            </a:extLst>
          </p:cNvPr>
          <p:cNvSpPr txBox="1"/>
          <p:nvPr/>
        </p:nvSpPr>
        <p:spPr>
          <a:xfrm>
            <a:off x="60408" y="124823"/>
            <a:ext cx="6100011" cy="707886"/>
          </a:xfrm>
          <a:prstGeom prst="rect">
            <a:avLst/>
          </a:prstGeom>
          <a:noFill/>
        </p:spPr>
        <p:txBody>
          <a:bodyPr wrap="square" rtlCol="0">
            <a:spAutoFit/>
          </a:bodyPr>
          <a:lstStyle/>
          <a:p>
            <a:pPr algn="ctr"/>
            <a:r>
              <a:rPr lang="en-US" sz="4000" dirty="0">
                <a:latin typeface="Lucida Calligraphy" panose="03010101010101010101" pitchFamily="66" charset="77"/>
                <a:ea typeface="Ayuthaya" pitchFamily="2" charset="-34"/>
                <a:cs typeface="Futura Medium" panose="020B0602020204020303" pitchFamily="34" charset="-79"/>
              </a:rPr>
              <a:t>Signatures</a:t>
            </a:r>
          </a:p>
        </p:txBody>
      </p:sp>
      <p:pic>
        <p:nvPicPr>
          <p:cNvPr id="3" name="Picture 2">
            <a:extLst>
              <a:ext uri="{FF2B5EF4-FFF2-40B4-BE49-F238E27FC236}">
                <a16:creationId xmlns:a16="http://schemas.microsoft.com/office/drawing/2014/main" id="{93BC66B5-96D7-BC43-B0A0-C582B8429F18}"/>
              </a:ext>
            </a:extLst>
          </p:cNvPr>
          <p:cNvPicPr>
            <a:picLocks noChangeAspect="1"/>
          </p:cNvPicPr>
          <p:nvPr/>
        </p:nvPicPr>
        <p:blipFill>
          <a:blip r:embed="rId3">
            <a:extLst>
              <a:ext uri="{BEBA8EAE-BF5A-486C-A8C5-ECC9F3942E4B}">
                <a14:imgProps xmlns:a14="http://schemas.microsoft.com/office/drawing/2010/main">
                  <a14:imgLayer>
                    <a14:imgEffect>
                      <a14:saturation sat="400000"/>
                    </a14:imgEffect>
                    <a14:imgEffect>
                      <a14:brightnessContrast bright="-40000" contrast="-40000"/>
                    </a14:imgEffect>
                  </a14:imgLayer>
                </a14:imgProps>
              </a:ext>
            </a:extLst>
          </a:blip>
          <a:stretch>
            <a:fillRect/>
          </a:stretch>
        </p:blipFill>
        <p:spPr>
          <a:xfrm rot="369110">
            <a:off x="6589163" y="6059387"/>
            <a:ext cx="1692908" cy="681273"/>
          </a:xfrm>
          <a:prstGeom prst="rect">
            <a:avLst/>
          </a:prstGeom>
        </p:spPr>
      </p:pic>
      <p:pic>
        <p:nvPicPr>
          <p:cNvPr id="8" name="Picture 7">
            <a:extLst>
              <a:ext uri="{FF2B5EF4-FFF2-40B4-BE49-F238E27FC236}">
                <a16:creationId xmlns:a16="http://schemas.microsoft.com/office/drawing/2014/main" id="{86097145-9C28-7549-ABDC-2ABBA4C602CE}"/>
              </a:ext>
            </a:extLst>
          </p:cNvPr>
          <p:cNvPicPr>
            <a:picLocks noChangeAspect="1"/>
          </p:cNvPicPr>
          <p:nvPr/>
        </p:nvPicPr>
        <p:blipFill>
          <a:blip r:embed="rId4"/>
          <a:stretch>
            <a:fillRect/>
          </a:stretch>
        </p:blipFill>
        <p:spPr>
          <a:xfrm rot="20345844">
            <a:off x="86285" y="1125647"/>
            <a:ext cx="2470484" cy="445157"/>
          </a:xfrm>
          <a:prstGeom prst="rect">
            <a:avLst/>
          </a:prstGeom>
        </p:spPr>
      </p:pic>
      <p:pic>
        <p:nvPicPr>
          <p:cNvPr id="10" name="Picture 9">
            <a:extLst>
              <a:ext uri="{FF2B5EF4-FFF2-40B4-BE49-F238E27FC236}">
                <a16:creationId xmlns:a16="http://schemas.microsoft.com/office/drawing/2014/main" id="{CC4DA4F1-258D-E043-AF27-AE3247B17C32}"/>
              </a:ext>
            </a:extLst>
          </p:cNvPr>
          <p:cNvPicPr>
            <a:picLocks noChangeAspect="1"/>
          </p:cNvPicPr>
          <p:nvPr/>
        </p:nvPicPr>
        <p:blipFill>
          <a:blip r:embed="rId5"/>
          <a:stretch>
            <a:fillRect/>
          </a:stretch>
        </p:blipFill>
        <p:spPr>
          <a:xfrm rot="787675">
            <a:off x="3507775" y="3362042"/>
            <a:ext cx="2181726" cy="496732"/>
          </a:xfrm>
          <a:prstGeom prst="rect">
            <a:avLst/>
          </a:prstGeom>
        </p:spPr>
      </p:pic>
      <p:pic>
        <p:nvPicPr>
          <p:cNvPr id="12" name="Picture 11">
            <a:extLst>
              <a:ext uri="{FF2B5EF4-FFF2-40B4-BE49-F238E27FC236}">
                <a16:creationId xmlns:a16="http://schemas.microsoft.com/office/drawing/2014/main" id="{525E83F3-9A9B-D54D-B5C1-835DEBFE1DB2}"/>
              </a:ext>
            </a:extLst>
          </p:cNvPr>
          <p:cNvPicPr>
            <a:picLocks noChangeAspect="1"/>
          </p:cNvPicPr>
          <p:nvPr/>
        </p:nvPicPr>
        <p:blipFill>
          <a:blip r:embed="rId6">
            <a:extLst>
              <a:ext uri="{BEBA8EAE-BF5A-486C-A8C5-ECC9F3942E4B}">
                <a14:imgProps xmlns:a14="http://schemas.microsoft.com/office/drawing/2010/main">
                  <a14:imgLayer>
                    <a14:imgEffect>
                      <a14:saturation sat="0"/>
                    </a14:imgEffect>
                    <a14:imgEffect>
                      <a14:brightnessContrast bright="-40000" contrast="40000"/>
                    </a14:imgEffect>
                  </a14:imgLayer>
                </a14:imgProps>
              </a:ext>
            </a:extLst>
          </a:blip>
          <a:stretch>
            <a:fillRect/>
          </a:stretch>
        </p:blipFill>
        <p:spPr>
          <a:xfrm>
            <a:off x="1379738" y="1663020"/>
            <a:ext cx="913771" cy="667692"/>
          </a:xfrm>
          <a:prstGeom prst="rect">
            <a:avLst/>
          </a:prstGeom>
        </p:spPr>
      </p:pic>
      <p:pic>
        <p:nvPicPr>
          <p:cNvPr id="14" name="Picture 13">
            <a:extLst>
              <a:ext uri="{FF2B5EF4-FFF2-40B4-BE49-F238E27FC236}">
                <a16:creationId xmlns:a16="http://schemas.microsoft.com/office/drawing/2014/main" id="{4F42849D-06FE-0043-9325-22074DE4F7E6}"/>
              </a:ext>
            </a:extLst>
          </p:cNvPr>
          <p:cNvPicPr>
            <a:picLocks noChangeAspect="1"/>
          </p:cNvPicPr>
          <p:nvPr/>
        </p:nvPicPr>
        <p:blipFill rotWithShape="1">
          <a:blip r:embed="rId7"/>
          <a:srcRect l="7412" r="11875"/>
          <a:stretch/>
        </p:blipFill>
        <p:spPr>
          <a:xfrm rot="19975322">
            <a:off x="3585179" y="832462"/>
            <a:ext cx="2159659" cy="399503"/>
          </a:xfrm>
          <a:prstGeom prst="rect">
            <a:avLst/>
          </a:prstGeom>
        </p:spPr>
      </p:pic>
      <p:pic>
        <p:nvPicPr>
          <p:cNvPr id="16" name="Picture 15">
            <a:extLst>
              <a:ext uri="{FF2B5EF4-FFF2-40B4-BE49-F238E27FC236}">
                <a16:creationId xmlns:a16="http://schemas.microsoft.com/office/drawing/2014/main" id="{B5EA17C3-2557-C142-BB43-CD1B3E8233DF}"/>
              </a:ext>
            </a:extLst>
          </p:cNvPr>
          <p:cNvPicPr>
            <a:picLocks noChangeAspect="1"/>
          </p:cNvPicPr>
          <p:nvPr/>
        </p:nvPicPr>
        <p:blipFill rotWithShape="1">
          <a:blip r:embed="rId8"/>
          <a:srcRect l="4699" t="26282" r="12003" b="41136"/>
          <a:stretch/>
        </p:blipFill>
        <p:spPr>
          <a:xfrm rot="663096">
            <a:off x="148559" y="2405187"/>
            <a:ext cx="2278587" cy="668463"/>
          </a:xfrm>
          <a:prstGeom prst="rect">
            <a:avLst/>
          </a:prstGeom>
        </p:spPr>
      </p:pic>
      <p:pic>
        <p:nvPicPr>
          <p:cNvPr id="20" name="Picture 19">
            <a:extLst>
              <a:ext uri="{FF2B5EF4-FFF2-40B4-BE49-F238E27FC236}">
                <a16:creationId xmlns:a16="http://schemas.microsoft.com/office/drawing/2014/main" id="{673AE3A5-184F-F541-BED5-F62497DDAA46}"/>
              </a:ext>
            </a:extLst>
          </p:cNvPr>
          <p:cNvPicPr>
            <a:picLocks noChangeAspect="1"/>
          </p:cNvPicPr>
          <p:nvPr/>
        </p:nvPicPr>
        <p:blipFill rotWithShape="1">
          <a:blip r:embed="rId9"/>
          <a:srcRect l="2248" t="4352" r="3617" b="7712"/>
          <a:stretch/>
        </p:blipFill>
        <p:spPr>
          <a:xfrm rot="21318906">
            <a:off x="2612783" y="757659"/>
            <a:ext cx="1463528" cy="659806"/>
          </a:xfrm>
          <a:prstGeom prst="rect">
            <a:avLst/>
          </a:prstGeom>
        </p:spPr>
      </p:pic>
      <p:pic>
        <p:nvPicPr>
          <p:cNvPr id="22" name="Picture 21">
            <a:extLst>
              <a:ext uri="{FF2B5EF4-FFF2-40B4-BE49-F238E27FC236}">
                <a16:creationId xmlns:a16="http://schemas.microsoft.com/office/drawing/2014/main" id="{A5C64912-FED3-A748-AF4D-E0AC75B091E0}"/>
              </a:ext>
            </a:extLst>
          </p:cNvPr>
          <p:cNvPicPr>
            <a:picLocks noChangeAspect="1"/>
          </p:cNvPicPr>
          <p:nvPr/>
        </p:nvPicPr>
        <p:blipFill>
          <a:blip r:embed="rId10"/>
          <a:stretch>
            <a:fillRect/>
          </a:stretch>
        </p:blipFill>
        <p:spPr>
          <a:xfrm rot="710516">
            <a:off x="6188177" y="1288881"/>
            <a:ext cx="2807054" cy="820581"/>
          </a:xfrm>
          <a:prstGeom prst="rect">
            <a:avLst/>
          </a:prstGeom>
        </p:spPr>
      </p:pic>
      <p:pic>
        <p:nvPicPr>
          <p:cNvPr id="24" name="Picture 23">
            <a:extLst>
              <a:ext uri="{FF2B5EF4-FFF2-40B4-BE49-F238E27FC236}">
                <a16:creationId xmlns:a16="http://schemas.microsoft.com/office/drawing/2014/main" id="{4B9CF6D0-06E7-4F4B-9792-8A68A4996AA6}"/>
              </a:ext>
            </a:extLst>
          </p:cNvPr>
          <p:cNvPicPr>
            <a:picLocks noChangeAspect="1"/>
          </p:cNvPicPr>
          <p:nvPr/>
        </p:nvPicPr>
        <p:blipFill rotWithShape="1">
          <a:blip r:embed="rId11"/>
          <a:srcRect t="40389" b="35255"/>
          <a:stretch/>
        </p:blipFill>
        <p:spPr>
          <a:xfrm rot="432915">
            <a:off x="-33839" y="3139802"/>
            <a:ext cx="2466555" cy="777470"/>
          </a:xfrm>
          <a:prstGeom prst="rect">
            <a:avLst/>
          </a:prstGeom>
        </p:spPr>
      </p:pic>
      <p:pic>
        <p:nvPicPr>
          <p:cNvPr id="26" name="Picture 25">
            <a:extLst>
              <a:ext uri="{FF2B5EF4-FFF2-40B4-BE49-F238E27FC236}">
                <a16:creationId xmlns:a16="http://schemas.microsoft.com/office/drawing/2014/main" id="{D0B386CA-279F-0444-BDCC-193A4760B64B}"/>
              </a:ext>
            </a:extLst>
          </p:cNvPr>
          <p:cNvPicPr>
            <a:picLocks noChangeAspect="1"/>
          </p:cNvPicPr>
          <p:nvPr/>
        </p:nvPicPr>
        <p:blipFill>
          <a:blip r:embed="rId12"/>
          <a:stretch>
            <a:fillRect/>
          </a:stretch>
        </p:blipFill>
        <p:spPr>
          <a:xfrm rot="19900798">
            <a:off x="2630530" y="5065382"/>
            <a:ext cx="3499479" cy="347170"/>
          </a:xfrm>
          <a:prstGeom prst="rect">
            <a:avLst/>
          </a:prstGeom>
        </p:spPr>
      </p:pic>
      <p:pic>
        <p:nvPicPr>
          <p:cNvPr id="28" name="Picture 27">
            <a:extLst>
              <a:ext uri="{FF2B5EF4-FFF2-40B4-BE49-F238E27FC236}">
                <a16:creationId xmlns:a16="http://schemas.microsoft.com/office/drawing/2014/main" id="{13172F87-135A-764E-8728-FFA7A35BB30F}"/>
              </a:ext>
            </a:extLst>
          </p:cNvPr>
          <p:cNvPicPr>
            <a:picLocks noChangeAspect="1"/>
          </p:cNvPicPr>
          <p:nvPr/>
        </p:nvPicPr>
        <p:blipFill>
          <a:blip r:embed="rId13"/>
          <a:stretch>
            <a:fillRect/>
          </a:stretch>
        </p:blipFill>
        <p:spPr>
          <a:xfrm rot="20998138">
            <a:off x="9648620" y="3675"/>
            <a:ext cx="2083332" cy="630668"/>
          </a:xfrm>
          <a:prstGeom prst="rect">
            <a:avLst/>
          </a:prstGeom>
        </p:spPr>
      </p:pic>
      <p:pic>
        <p:nvPicPr>
          <p:cNvPr id="30" name="Picture 29">
            <a:extLst>
              <a:ext uri="{FF2B5EF4-FFF2-40B4-BE49-F238E27FC236}">
                <a16:creationId xmlns:a16="http://schemas.microsoft.com/office/drawing/2014/main" id="{3FA32FA0-6318-FB4A-B1DF-A9E28C8CB829}"/>
              </a:ext>
            </a:extLst>
          </p:cNvPr>
          <p:cNvPicPr>
            <a:picLocks noChangeAspect="1"/>
          </p:cNvPicPr>
          <p:nvPr/>
        </p:nvPicPr>
        <p:blipFill rotWithShape="1">
          <a:blip r:embed="rId14"/>
          <a:srcRect l="12557" t="7182" r="11497" b="12834"/>
          <a:stretch/>
        </p:blipFill>
        <p:spPr>
          <a:xfrm>
            <a:off x="4203264" y="1338804"/>
            <a:ext cx="1617073" cy="1072385"/>
          </a:xfrm>
          <a:prstGeom prst="rect">
            <a:avLst/>
          </a:prstGeom>
        </p:spPr>
      </p:pic>
      <p:pic>
        <p:nvPicPr>
          <p:cNvPr id="32" name="Picture 31">
            <a:extLst>
              <a:ext uri="{FF2B5EF4-FFF2-40B4-BE49-F238E27FC236}">
                <a16:creationId xmlns:a16="http://schemas.microsoft.com/office/drawing/2014/main" id="{EF279225-F6B2-A24C-9355-0BA20EA591E6}"/>
              </a:ext>
            </a:extLst>
          </p:cNvPr>
          <p:cNvPicPr>
            <a:picLocks noChangeAspect="1"/>
          </p:cNvPicPr>
          <p:nvPr/>
        </p:nvPicPr>
        <p:blipFill rotWithShape="1">
          <a:blip r:embed="rId15"/>
          <a:srcRect l="16527" t="28206" r="16992" b="20562"/>
          <a:stretch/>
        </p:blipFill>
        <p:spPr>
          <a:xfrm>
            <a:off x="4549210" y="2272086"/>
            <a:ext cx="1236372" cy="770021"/>
          </a:xfrm>
          <a:prstGeom prst="rect">
            <a:avLst/>
          </a:prstGeom>
        </p:spPr>
      </p:pic>
      <p:pic>
        <p:nvPicPr>
          <p:cNvPr id="34" name="Picture 33">
            <a:extLst>
              <a:ext uri="{FF2B5EF4-FFF2-40B4-BE49-F238E27FC236}">
                <a16:creationId xmlns:a16="http://schemas.microsoft.com/office/drawing/2014/main" id="{B0A00CC9-212B-2149-A9D5-E9DB73B4819D}"/>
              </a:ext>
            </a:extLst>
          </p:cNvPr>
          <p:cNvPicPr>
            <a:picLocks noChangeAspect="1"/>
          </p:cNvPicPr>
          <p:nvPr/>
        </p:nvPicPr>
        <p:blipFill rotWithShape="1">
          <a:blip r:embed="rId16"/>
          <a:srcRect l="12646" t="32157" r="16862" b="27756"/>
          <a:stretch/>
        </p:blipFill>
        <p:spPr>
          <a:xfrm rot="20415150">
            <a:off x="2215656" y="1821473"/>
            <a:ext cx="2085475" cy="889468"/>
          </a:xfrm>
          <a:prstGeom prst="rect">
            <a:avLst/>
          </a:prstGeom>
        </p:spPr>
      </p:pic>
      <p:pic>
        <p:nvPicPr>
          <p:cNvPr id="36" name="Picture 35">
            <a:extLst>
              <a:ext uri="{FF2B5EF4-FFF2-40B4-BE49-F238E27FC236}">
                <a16:creationId xmlns:a16="http://schemas.microsoft.com/office/drawing/2014/main" id="{53A64883-E0E8-D643-85E6-4064349A88A9}"/>
              </a:ext>
            </a:extLst>
          </p:cNvPr>
          <p:cNvPicPr>
            <a:picLocks noChangeAspect="1"/>
          </p:cNvPicPr>
          <p:nvPr/>
        </p:nvPicPr>
        <p:blipFill>
          <a:blip r:embed="rId17"/>
          <a:stretch>
            <a:fillRect/>
          </a:stretch>
        </p:blipFill>
        <p:spPr>
          <a:xfrm rot="20363100">
            <a:off x="6239925" y="2486487"/>
            <a:ext cx="1939259" cy="799694"/>
          </a:xfrm>
          <a:prstGeom prst="rect">
            <a:avLst/>
          </a:prstGeom>
        </p:spPr>
      </p:pic>
      <p:pic>
        <p:nvPicPr>
          <p:cNvPr id="38" name="Picture 37">
            <a:extLst>
              <a:ext uri="{FF2B5EF4-FFF2-40B4-BE49-F238E27FC236}">
                <a16:creationId xmlns:a16="http://schemas.microsoft.com/office/drawing/2014/main" id="{6EC431D1-437B-4849-BBDB-F9DF608EDB5A}"/>
              </a:ext>
            </a:extLst>
          </p:cNvPr>
          <p:cNvPicPr>
            <a:picLocks noChangeAspect="1"/>
          </p:cNvPicPr>
          <p:nvPr/>
        </p:nvPicPr>
        <p:blipFill rotWithShape="1">
          <a:blip r:embed="rId18"/>
          <a:srcRect r="11905" b="27446"/>
          <a:stretch/>
        </p:blipFill>
        <p:spPr>
          <a:xfrm>
            <a:off x="7631925" y="243867"/>
            <a:ext cx="1478785" cy="762525"/>
          </a:xfrm>
          <a:prstGeom prst="rect">
            <a:avLst/>
          </a:prstGeom>
        </p:spPr>
      </p:pic>
      <p:pic>
        <p:nvPicPr>
          <p:cNvPr id="40" name="Picture 39">
            <a:extLst>
              <a:ext uri="{FF2B5EF4-FFF2-40B4-BE49-F238E27FC236}">
                <a16:creationId xmlns:a16="http://schemas.microsoft.com/office/drawing/2014/main" id="{CCB93000-246F-B940-982A-CC31E403A162}"/>
              </a:ext>
            </a:extLst>
          </p:cNvPr>
          <p:cNvPicPr>
            <a:picLocks noChangeAspect="1"/>
          </p:cNvPicPr>
          <p:nvPr/>
        </p:nvPicPr>
        <p:blipFill rotWithShape="1">
          <a:blip r:embed="rId19"/>
          <a:srcRect l="12127" t="27869" r="17439" b="24367"/>
          <a:stretch/>
        </p:blipFill>
        <p:spPr>
          <a:xfrm>
            <a:off x="2669471" y="3789358"/>
            <a:ext cx="1117739" cy="559466"/>
          </a:xfrm>
          <a:prstGeom prst="rect">
            <a:avLst/>
          </a:prstGeom>
        </p:spPr>
      </p:pic>
      <p:pic>
        <p:nvPicPr>
          <p:cNvPr id="42" name="Picture 41">
            <a:extLst>
              <a:ext uri="{FF2B5EF4-FFF2-40B4-BE49-F238E27FC236}">
                <a16:creationId xmlns:a16="http://schemas.microsoft.com/office/drawing/2014/main" id="{0B69C085-0F53-1D49-AF0F-F9E06D740843}"/>
              </a:ext>
            </a:extLst>
          </p:cNvPr>
          <p:cNvPicPr>
            <a:picLocks noChangeAspect="1"/>
          </p:cNvPicPr>
          <p:nvPr/>
        </p:nvPicPr>
        <p:blipFill rotWithShape="1">
          <a:blip r:embed="rId20"/>
          <a:srcRect l="14791" t="19217" r="22573" b="31651"/>
          <a:stretch/>
        </p:blipFill>
        <p:spPr>
          <a:xfrm rot="192975">
            <a:off x="2964733" y="2455221"/>
            <a:ext cx="1528012" cy="703046"/>
          </a:xfrm>
          <a:prstGeom prst="rect">
            <a:avLst/>
          </a:prstGeom>
        </p:spPr>
      </p:pic>
      <p:pic>
        <p:nvPicPr>
          <p:cNvPr id="44" name="Picture 43">
            <a:extLst>
              <a:ext uri="{FF2B5EF4-FFF2-40B4-BE49-F238E27FC236}">
                <a16:creationId xmlns:a16="http://schemas.microsoft.com/office/drawing/2014/main" id="{36DD8A15-0157-784B-94E2-38E30ADC1153}"/>
              </a:ext>
            </a:extLst>
          </p:cNvPr>
          <p:cNvPicPr>
            <a:picLocks noChangeAspect="1"/>
          </p:cNvPicPr>
          <p:nvPr/>
        </p:nvPicPr>
        <p:blipFill rotWithShape="1">
          <a:blip r:embed="rId21"/>
          <a:srcRect l="9181" t="25581" r="12011" b="28110"/>
          <a:stretch/>
        </p:blipFill>
        <p:spPr>
          <a:xfrm rot="298061">
            <a:off x="10227827" y="1104031"/>
            <a:ext cx="1699463" cy="784965"/>
          </a:xfrm>
          <a:prstGeom prst="rect">
            <a:avLst/>
          </a:prstGeom>
        </p:spPr>
      </p:pic>
      <p:pic>
        <p:nvPicPr>
          <p:cNvPr id="46" name="Picture 45">
            <a:extLst>
              <a:ext uri="{FF2B5EF4-FFF2-40B4-BE49-F238E27FC236}">
                <a16:creationId xmlns:a16="http://schemas.microsoft.com/office/drawing/2014/main" id="{2E48F09F-399D-6943-9B5C-942528C6388A}"/>
              </a:ext>
            </a:extLst>
          </p:cNvPr>
          <p:cNvPicPr>
            <a:picLocks noChangeAspect="1"/>
          </p:cNvPicPr>
          <p:nvPr/>
        </p:nvPicPr>
        <p:blipFill rotWithShape="1">
          <a:blip r:embed="rId22"/>
          <a:srcRect l="15088" t="33739" b="19298"/>
          <a:stretch/>
        </p:blipFill>
        <p:spPr>
          <a:xfrm rot="20176908">
            <a:off x="10495207" y="2155847"/>
            <a:ext cx="1636609" cy="678880"/>
          </a:xfrm>
          <a:prstGeom prst="rect">
            <a:avLst/>
          </a:prstGeom>
        </p:spPr>
      </p:pic>
      <p:pic>
        <p:nvPicPr>
          <p:cNvPr id="101" name="Picture 100">
            <a:extLst>
              <a:ext uri="{FF2B5EF4-FFF2-40B4-BE49-F238E27FC236}">
                <a16:creationId xmlns:a16="http://schemas.microsoft.com/office/drawing/2014/main" id="{8DD3941B-77A3-954A-8700-C95D455F1544}"/>
              </a:ext>
            </a:extLst>
          </p:cNvPr>
          <p:cNvPicPr>
            <a:picLocks noChangeAspect="1"/>
          </p:cNvPicPr>
          <p:nvPr/>
        </p:nvPicPr>
        <p:blipFill rotWithShape="1">
          <a:blip r:embed="rId23"/>
          <a:srcRect l="4689" t="27688" r="3688" b="42817"/>
          <a:stretch/>
        </p:blipFill>
        <p:spPr>
          <a:xfrm>
            <a:off x="6202463" y="1976087"/>
            <a:ext cx="1568365" cy="384711"/>
          </a:xfrm>
          <a:prstGeom prst="rect">
            <a:avLst/>
          </a:prstGeom>
        </p:spPr>
      </p:pic>
      <p:pic>
        <p:nvPicPr>
          <p:cNvPr id="102" name="Picture 101">
            <a:extLst>
              <a:ext uri="{FF2B5EF4-FFF2-40B4-BE49-F238E27FC236}">
                <a16:creationId xmlns:a16="http://schemas.microsoft.com/office/drawing/2014/main" id="{38BE0933-3B8B-B54F-9D42-2AE29B639C66}"/>
              </a:ext>
            </a:extLst>
          </p:cNvPr>
          <p:cNvPicPr>
            <a:picLocks noChangeAspect="1"/>
          </p:cNvPicPr>
          <p:nvPr/>
        </p:nvPicPr>
        <p:blipFill rotWithShape="1">
          <a:blip r:embed="rId24"/>
          <a:srcRect t="14610" r="4211" b="32147"/>
          <a:stretch/>
        </p:blipFill>
        <p:spPr>
          <a:xfrm rot="936922">
            <a:off x="8427964" y="5903030"/>
            <a:ext cx="1504494" cy="627185"/>
          </a:xfrm>
          <a:prstGeom prst="rect">
            <a:avLst/>
          </a:prstGeom>
        </p:spPr>
      </p:pic>
      <p:pic>
        <p:nvPicPr>
          <p:cNvPr id="103" name="Picture 102">
            <a:extLst>
              <a:ext uri="{FF2B5EF4-FFF2-40B4-BE49-F238E27FC236}">
                <a16:creationId xmlns:a16="http://schemas.microsoft.com/office/drawing/2014/main" id="{237AB056-E8EF-4C4D-B105-4510772EB36B}"/>
              </a:ext>
            </a:extLst>
          </p:cNvPr>
          <p:cNvPicPr>
            <a:picLocks noChangeAspect="1"/>
          </p:cNvPicPr>
          <p:nvPr/>
        </p:nvPicPr>
        <p:blipFill>
          <a:blip r:embed="rId25"/>
          <a:stretch>
            <a:fillRect/>
          </a:stretch>
        </p:blipFill>
        <p:spPr>
          <a:xfrm>
            <a:off x="7219672" y="3069198"/>
            <a:ext cx="1664223" cy="495336"/>
          </a:xfrm>
          <a:prstGeom prst="rect">
            <a:avLst/>
          </a:prstGeom>
        </p:spPr>
      </p:pic>
      <p:pic>
        <p:nvPicPr>
          <p:cNvPr id="104" name="Picture 103">
            <a:extLst>
              <a:ext uri="{FF2B5EF4-FFF2-40B4-BE49-F238E27FC236}">
                <a16:creationId xmlns:a16="http://schemas.microsoft.com/office/drawing/2014/main" id="{786150CB-A3C3-E744-A388-BEC613511E10}"/>
              </a:ext>
            </a:extLst>
          </p:cNvPr>
          <p:cNvPicPr>
            <a:picLocks noChangeAspect="1"/>
          </p:cNvPicPr>
          <p:nvPr/>
        </p:nvPicPr>
        <p:blipFill>
          <a:blip r:embed="rId26"/>
          <a:stretch>
            <a:fillRect/>
          </a:stretch>
        </p:blipFill>
        <p:spPr>
          <a:xfrm rot="631494">
            <a:off x="8785211" y="1692790"/>
            <a:ext cx="2295143" cy="831512"/>
          </a:xfrm>
          <a:prstGeom prst="rect">
            <a:avLst/>
          </a:prstGeom>
        </p:spPr>
      </p:pic>
      <p:pic>
        <p:nvPicPr>
          <p:cNvPr id="105" name="Picture 104">
            <a:extLst>
              <a:ext uri="{FF2B5EF4-FFF2-40B4-BE49-F238E27FC236}">
                <a16:creationId xmlns:a16="http://schemas.microsoft.com/office/drawing/2014/main" id="{25F2C626-5B78-C44F-86CE-5830DED2A7F4}"/>
              </a:ext>
            </a:extLst>
          </p:cNvPr>
          <p:cNvPicPr>
            <a:picLocks noChangeAspect="1"/>
          </p:cNvPicPr>
          <p:nvPr/>
        </p:nvPicPr>
        <p:blipFill rotWithShape="1">
          <a:blip r:embed="rId27"/>
          <a:srcRect l="529" t="2163"/>
          <a:stretch/>
        </p:blipFill>
        <p:spPr>
          <a:xfrm>
            <a:off x="6094549" y="43286"/>
            <a:ext cx="1442044" cy="678577"/>
          </a:xfrm>
          <a:prstGeom prst="rect">
            <a:avLst/>
          </a:prstGeom>
        </p:spPr>
      </p:pic>
      <p:pic>
        <p:nvPicPr>
          <p:cNvPr id="106" name="Picture 105">
            <a:extLst>
              <a:ext uri="{FF2B5EF4-FFF2-40B4-BE49-F238E27FC236}">
                <a16:creationId xmlns:a16="http://schemas.microsoft.com/office/drawing/2014/main" id="{8E33B1CA-EBA4-0249-94D7-3F69C6772D4F}"/>
              </a:ext>
            </a:extLst>
          </p:cNvPr>
          <p:cNvPicPr>
            <a:picLocks noChangeAspect="1"/>
          </p:cNvPicPr>
          <p:nvPr/>
        </p:nvPicPr>
        <p:blipFill rotWithShape="1">
          <a:blip r:embed="rId28"/>
          <a:srcRect l="5045" t="11423" r="11213" b="13167"/>
          <a:stretch/>
        </p:blipFill>
        <p:spPr>
          <a:xfrm>
            <a:off x="77005" y="3832476"/>
            <a:ext cx="1433092" cy="897704"/>
          </a:xfrm>
          <a:prstGeom prst="rect">
            <a:avLst/>
          </a:prstGeom>
        </p:spPr>
      </p:pic>
      <p:pic>
        <p:nvPicPr>
          <p:cNvPr id="107" name="Picture 106">
            <a:extLst>
              <a:ext uri="{FF2B5EF4-FFF2-40B4-BE49-F238E27FC236}">
                <a16:creationId xmlns:a16="http://schemas.microsoft.com/office/drawing/2014/main" id="{D57C1195-A328-9D42-B3E7-8229CFE05B0C}"/>
              </a:ext>
            </a:extLst>
          </p:cNvPr>
          <p:cNvPicPr>
            <a:picLocks noChangeAspect="1"/>
          </p:cNvPicPr>
          <p:nvPr/>
        </p:nvPicPr>
        <p:blipFill>
          <a:blip r:embed="rId29"/>
          <a:stretch>
            <a:fillRect/>
          </a:stretch>
        </p:blipFill>
        <p:spPr>
          <a:xfrm>
            <a:off x="1591756" y="4021418"/>
            <a:ext cx="1801210" cy="1013698"/>
          </a:xfrm>
          <a:prstGeom prst="rect">
            <a:avLst/>
          </a:prstGeom>
        </p:spPr>
      </p:pic>
      <p:pic>
        <p:nvPicPr>
          <p:cNvPr id="108" name="Picture 107">
            <a:extLst>
              <a:ext uri="{FF2B5EF4-FFF2-40B4-BE49-F238E27FC236}">
                <a16:creationId xmlns:a16="http://schemas.microsoft.com/office/drawing/2014/main" id="{3C415107-CCF3-B444-B80C-3F8C140E31FE}"/>
              </a:ext>
            </a:extLst>
          </p:cNvPr>
          <p:cNvPicPr>
            <a:picLocks noChangeAspect="1"/>
          </p:cNvPicPr>
          <p:nvPr/>
        </p:nvPicPr>
        <p:blipFill>
          <a:blip r:embed="rId30"/>
          <a:stretch>
            <a:fillRect/>
          </a:stretch>
        </p:blipFill>
        <p:spPr>
          <a:xfrm rot="20166883">
            <a:off x="-46763" y="5437738"/>
            <a:ext cx="2654983" cy="1097456"/>
          </a:xfrm>
          <a:prstGeom prst="rect">
            <a:avLst/>
          </a:prstGeom>
        </p:spPr>
      </p:pic>
      <p:pic>
        <p:nvPicPr>
          <p:cNvPr id="109" name="Picture 108">
            <a:extLst>
              <a:ext uri="{FF2B5EF4-FFF2-40B4-BE49-F238E27FC236}">
                <a16:creationId xmlns:a16="http://schemas.microsoft.com/office/drawing/2014/main" id="{35F67D79-E7A9-B94D-B38C-54BE8F59B52A}"/>
              </a:ext>
            </a:extLst>
          </p:cNvPr>
          <p:cNvPicPr>
            <a:picLocks noChangeAspect="1"/>
          </p:cNvPicPr>
          <p:nvPr/>
        </p:nvPicPr>
        <p:blipFill>
          <a:blip r:embed="rId31"/>
          <a:stretch>
            <a:fillRect/>
          </a:stretch>
        </p:blipFill>
        <p:spPr>
          <a:xfrm rot="958567">
            <a:off x="6583396" y="3894996"/>
            <a:ext cx="1923138" cy="410098"/>
          </a:xfrm>
          <a:prstGeom prst="rect">
            <a:avLst/>
          </a:prstGeom>
        </p:spPr>
      </p:pic>
      <p:pic>
        <p:nvPicPr>
          <p:cNvPr id="110" name="Picture 109">
            <a:extLst>
              <a:ext uri="{FF2B5EF4-FFF2-40B4-BE49-F238E27FC236}">
                <a16:creationId xmlns:a16="http://schemas.microsoft.com/office/drawing/2014/main" id="{A4D18F43-C37B-D448-9191-1E6096CEEF2B}"/>
              </a:ext>
            </a:extLst>
          </p:cNvPr>
          <p:cNvPicPr>
            <a:picLocks noChangeAspect="1"/>
          </p:cNvPicPr>
          <p:nvPr/>
        </p:nvPicPr>
        <p:blipFill>
          <a:blip r:embed="rId32"/>
          <a:stretch>
            <a:fillRect/>
          </a:stretch>
        </p:blipFill>
        <p:spPr>
          <a:xfrm>
            <a:off x="9115052" y="2931949"/>
            <a:ext cx="1373437" cy="907376"/>
          </a:xfrm>
          <a:prstGeom prst="rect">
            <a:avLst/>
          </a:prstGeom>
        </p:spPr>
      </p:pic>
      <p:pic>
        <p:nvPicPr>
          <p:cNvPr id="111" name="Picture 110">
            <a:extLst>
              <a:ext uri="{FF2B5EF4-FFF2-40B4-BE49-F238E27FC236}">
                <a16:creationId xmlns:a16="http://schemas.microsoft.com/office/drawing/2014/main" id="{CF3D38F2-EAED-9A4B-ACB3-D452F868C47B}"/>
              </a:ext>
            </a:extLst>
          </p:cNvPr>
          <p:cNvPicPr>
            <a:picLocks noChangeAspect="1"/>
          </p:cNvPicPr>
          <p:nvPr/>
        </p:nvPicPr>
        <p:blipFill rotWithShape="1">
          <a:blip r:embed="rId33"/>
          <a:srcRect r="6864" b="15395"/>
          <a:stretch/>
        </p:blipFill>
        <p:spPr>
          <a:xfrm rot="20725516">
            <a:off x="8808015" y="704816"/>
            <a:ext cx="1611749" cy="507705"/>
          </a:xfrm>
          <a:prstGeom prst="rect">
            <a:avLst/>
          </a:prstGeom>
        </p:spPr>
      </p:pic>
      <p:pic>
        <p:nvPicPr>
          <p:cNvPr id="112" name="Picture 111">
            <a:extLst>
              <a:ext uri="{FF2B5EF4-FFF2-40B4-BE49-F238E27FC236}">
                <a16:creationId xmlns:a16="http://schemas.microsoft.com/office/drawing/2014/main" id="{81E69DA8-B1B4-C149-82C4-325E67BD753A}"/>
              </a:ext>
            </a:extLst>
          </p:cNvPr>
          <p:cNvPicPr>
            <a:picLocks noChangeAspect="1"/>
          </p:cNvPicPr>
          <p:nvPr/>
        </p:nvPicPr>
        <p:blipFill>
          <a:blip r:embed="rId34">
            <a:biLevel thresh="75000"/>
            <a:extLst>
              <a:ext uri="{BEBA8EAE-BF5A-486C-A8C5-ECC9F3942E4B}">
                <a14:imgProps xmlns:a14="http://schemas.microsoft.com/office/drawing/2010/main">
                  <a14:imgLayer>
                    <a14:imgEffect>
                      <a14:brightnessContrast contrast="-40000"/>
                    </a14:imgEffect>
                  </a14:imgLayer>
                </a14:imgProps>
              </a:ext>
            </a:extLst>
          </a:blip>
          <a:stretch>
            <a:fillRect/>
          </a:stretch>
        </p:blipFill>
        <p:spPr>
          <a:xfrm rot="861755">
            <a:off x="4038025" y="6200951"/>
            <a:ext cx="2069913" cy="552824"/>
          </a:xfrm>
          <a:prstGeom prst="rect">
            <a:avLst/>
          </a:prstGeom>
        </p:spPr>
      </p:pic>
      <p:pic>
        <p:nvPicPr>
          <p:cNvPr id="113" name="Picture 112">
            <a:extLst>
              <a:ext uri="{FF2B5EF4-FFF2-40B4-BE49-F238E27FC236}">
                <a16:creationId xmlns:a16="http://schemas.microsoft.com/office/drawing/2014/main" id="{B56E0304-5523-4842-9833-41A44E8346D0}"/>
              </a:ext>
            </a:extLst>
          </p:cNvPr>
          <p:cNvPicPr>
            <a:picLocks noChangeAspect="1"/>
          </p:cNvPicPr>
          <p:nvPr/>
        </p:nvPicPr>
        <p:blipFill>
          <a:blip r:embed="rId35">
            <a:extLst>
              <a:ext uri="{BEBA8EAE-BF5A-486C-A8C5-ECC9F3942E4B}">
                <a14:imgProps xmlns:a14="http://schemas.microsoft.com/office/drawing/2010/main">
                  <a14:imgLayer>
                    <a14:imgEffect>
                      <a14:brightnessContrast bright="-40000" contrast="40000"/>
                    </a14:imgEffect>
                  </a14:imgLayer>
                </a14:imgProps>
              </a:ext>
            </a:extLst>
          </a:blip>
          <a:stretch>
            <a:fillRect/>
          </a:stretch>
        </p:blipFill>
        <p:spPr>
          <a:xfrm>
            <a:off x="3616620" y="3866189"/>
            <a:ext cx="1520879" cy="800712"/>
          </a:xfrm>
          <a:prstGeom prst="rect">
            <a:avLst/>
          </a:prstGeom>
        </p:spPr>
      </p:pic>
      <p:pic>
        <p:nvPicPr>
          <p:cNvPr id="114" name="Picture 113">
            <a:extLst>
              <a:ext uri="{FF2B5EF4-FFF2-40B4-BE49-F238E27FC236}">
                <a16:creationId xmlns:a16="http://schemas.microsoft.com/office/drawing/2014/main" id="{E1965C61-34B9-9645-81C7-3550F8CC4FB0}"/>
              </a:ext>
            </a:extLst>
          </p:cNvPr>
          <p:cNvPicPr>
            <a:picLocks noChangeAspect="1"/>
          </p:cNvPicPr>
          <p:nvPr/>
        </p:nvPicPr>
        <p:blipFill rotWithShape="1">
          <a:blip r:embed="rId36"/>
          <a:srcRect l="12331" t="15945" r="21305" b="26908"/>
          <a:stretch/>
        </p:blipFill>
        <p:spPr>
          <a:xfrm rot="21244209">
            <a:off x="6323665" y="4481520"/>
            <a:ext cx="1592240" cy="665255"/>
          </a:xfrm>
          <a:prstGeom prst="rect">
            <a:avLst/>
          </a:prstGeom>
        </p:spPr>
      </p:pic>
      <p:pic>
        <p:nvPicPr>
          <p:cNvPr id="115" name="Picture 114">
            <a:extLst>
              <a:ext uri="{FF2B5EF4-FFF2-40B4-BE49-F238E27FC236}">
                <a16:creationId xmlns:a16="http://schemas.microsoft.com/office/drawing/2014/main" id="{DC835FCE-CA54-2442-828C-B85C0F75C772}"/>
              </a:ext>
            </a:extLst>
          </p:cNvPr>
          <p:cNvPicPr>
            <a:picLocks noChangeAspect="1"/>
          </p:cNvPicPr>
          <p:nvPr/>
        </p:nvPicPr>
        <p:blipFill rotWithShape="1">
          <a:blip r:embed="rId37"/>
          <a:srcRect t="19497" r="10684" b="24111"/>
          <a:stretch/>
        </p:blipFill>
        <p:spPr>
          <a:xfrm rot="21131634">
            <a:off x="4087182" y="5265512"/>
            <a:ext cx="1978807" cy="539722"/>
          </a:xfrm>
          <a:prstGeom prst="rect">
            <a:avLst/>
          </a:prstGeom>
        </p:spPr>
      </p:pic>
      <p:pic>
        <p:nvPicPr>
          <p:cNvPr id="116" name="Picture 115">
            <a:extLst>
              <a:ext uri="{FF2B5EF4-FFF2-40B4-BE49-F238E27FC236}">
                <a16:creationId xmlns:a16="http://schemas.microsoft.com/office/drawing/2014/main" id="{A92D4603-0C9E-3C41-9219-ADAB77899864}"/>
              </a:ext>
            </a:extLst>
          </p:cNvPr>
          <p:cNvPicPr>
            <a:picLocks noChangeAspect="1"/>
          </p:cNvPicPr>
          <p:nvPr/>
        </p:nvPicPr>
        <p:blipFill>
          <a:blip r:embed="rId38"/>
          <a:stretch>
            <a:fillRect/>
          </a:stretch>
        </p:blipFill>
        <p:spPr>
          <a:xfrm>
            <a:off x="-44146" y="4726362"/>
            <a:ext cx="2103495" cy="852149"/>
          </a:xfrm>
          <a:prstGeom prst="rect">
            <a:avLst/>
          </a:prstGeom>
        </p:spPr>
      </p:pic>
      <p:pic>
        <p:nvPicPr>
          <p:cNvPr id="117" name="Picture 116">
            <a:extLst>
              <a:ext uri="{FF2B5EF4-FFF2-40B4-BE49-F238E27FC236}">
                <a16:creationId xmlns:a16="http://schemas.microsoft.com/office/drawing/2014/main" id="{8C84572C-461E-FC44-83B8-461BA77B6BF8}"/>
              </a:ext>
            </a:extLst>
          </p:cNvPr>
          <p:cNvPicPr>
            <a:picLocks noChangeAspect="1"/>
          </p:cNvPicPr>
          <p:nvPr/>
        </p:nvPicPr>
        <p:blipFill>
          <a:blip r:embed="rId39"/>
          <a:stretch>
            <a:fillRect/>
          </a:stretch>
        </p:blipFill>
        <p:spPr>
          <a:xfrm rot="20889918">
            <a:off x="8725636" y="4070000"/>
            <a:ext cx="2038836" cy="494949"/>
          </a:xfrm>
          <a:prstGeom prst="rect">
            <a:avLst/>
          </a:prstGeom>
        </p:spPr>
      </p:pic>
      <p:pic>
        <p:nvPicPr>
          <p:cNvPr id="118" name="Picture 117">
            <a:extLst>
              <a:ext uri="{FF2B5EF4-FFF2-40B4-BE49-F238E27FC236}">
                <a16:creationId xmlns:a16="http://schemas.microsoft.com/office/drawing/2014/main" id="{018919DA-CFE8-6342-B5DC-BCA2A8E79797}"/>
              </a:ext>
            </a:extLst>
          </p:cNvPr>
          <p:cNvPicPr>
            <a:picLocks noChangeAspect="1"/>
          </p:cNvPicPr>
          <p:nvPr/>
        </p:nvPicPr>
        <p:blipFill rotWithShape="1">
          <a:blip r:embed="rId40"/>
          <a:srcRect l="3553" t="10704" r="3290" b="26354"/>
          <a:stretch/>
        </p:blipFill>
        <p:spPr>
          <a:xfrm rot="21296679">
            <a:off x="1810822" y="6466265"/>
            <a:ext cx="2005336" cy="334378"/>
          </a:xfrm>
          <a:prstGeom prst="rect">
            <a:avLst/>
          </a:prstGeom>
        </p:spPr>
      </p:pic>
      <p:pic>
        <p:nvPicPr>
          <p:cNvPr id="119" name="Picture 118">
            <a:extLst>
              <a:ext uri="{FF2B5EF4-FFF2-40B4-BE49-F238E27FC236}">
                <a16:creationId xmlns:a16="http://schemas.microsoft.com/office/drawing/2014/main" id="{A04DE40F-80DC-F24D-9157-5290FBAEAFD3}"/>
              </a:ext>
            </a:extLst>
          </p:cNvPr>
          <p:cNvPicPr>
            <a:picLocks noChangeAspect="1"/>
          </p:cNvPicPr>
          <p:nvPr/>
        </p:nvPicPr>
        <p:blipFill rotWithShape="1">
          <a:blip r:embed="rId41"/>
          <a:srcRect t="719" r="811"/>
          <a:stretch/>
        </p:blipFill>
        <p:spPr>
          <a:xfrm>
            <a:off x="6304911" y="5344830"/>
            <a:ext cx="1466796" cy="561576"/>
          </a:xfrm>
          <a:prstGeom prst="rect">
            <a:avLst/>
          </a:prstGeom>
        </p:spPr>
      </p:pic>
      <p:pic>
        <p:nvPicPr>
          <p:cNvPr id="120" name="Picture 119">
            <a:extLst>
              <a:ext uri="{FF2B5EF4-FFF2-40B4-BE49-F238E27FC236}">
                <a16:creationId xmlns:a16="http://schemas.microsoft.com/office/drawing/2014/main" id="{1164D982-FF2D-4948-A1BD-F2442DE445F6}"/>
              </a:ext>
            </a:extLst>
          </p:cNvPr>
          <p:cNvPicPr>
            <a:picLocks noChangeAspect="1"/>
          </p:cNvPicPr>
          <p:nvPr/>
        </p:nvPicPr>
        <p:blipFill>
          <a:blip r:embed="rId42"/>
          <a:stretch>
            <a:fillRect/>
          </a:stretch>
        </p:blipFill>
        <p:spPr>
          <a:xfrm>
            <a:off x="10669314" y="3225364"/>
            <a:ext cx="1313473" cy="550087"/>
          </a:xfrm>
          <a:prstGeom prst="rect">
            <a:avLst/>
          </a:prstGeom>
        </p:spPr>
      </p:pic>
      <p:pic>
        <p:nvPicPr>
          <p:cNvPr id="121" name="Picture 120">
            <a:extLst>
              <a:ext uri="{FF2B5EF4-FFF2-40B4-BE49-F238E27FC236}">
                <a16:creationId xmlns:a16="http://schemas.microsoft.com/office/drawing/2014/main" id="{10A65431-8AF7-3A4C-AE19-0541462136F0}"/>
              </a:ext>
            </a:extLst>
          </p:cNvPr>
          <p:cNvPicPr>
            <a:picLocks noChangeAspect="1"/>
          </p:cNvPicPr>
          <p:nvPr/>
        </p:nvPicPr>
        <p:blipFill rotWithShape="1">
          <a:blip r:embed="rId43"/>
          <a:srcRect t="25866" b="20517"/>
          <a:stretch/>
        </p:blipFill>
        <p:spPr>
          <a:xfrm rot="850467">
            <a:off x="28896" y="297771"/>
            <a:ext cx="1704402" cy="620119"/>
          </a:xfrm>
          <a:prstGeom prst="rect">
            <a:avLst/>
          </a:prstGeom>
        </p:spPr>
      </p:pic>
      <p:pic>
        <p:nvPicPr>
          <p:cNvPr id="122" name="Picture 121">
            <a:extLst>
              <a:ext uri="{FF2B5EF4-FFF2-40B4-BE49-F238E27FC236}">
                <a16:creationId xmlns:a16="http://schemas.microsoft.com/office/drawing/2014/main" id="{4C3B11B1-3E4C-AC4F-A065-FE2C72C76332}"/>
              </a:ext>
            </a:extLst>
          </p:cNvPr>
          <p:cNvPicPr>
            <a:picLocks noChangeAspect="1"/>
          </p:cNvPicPr>
          <p:nvPr/>
        </p:nvPicPr>
        <p:blipFill>
          <a:blip r:embed="rId44"/>
          <a:stretch>
            <a:fillRect/>
          </a:stretch>
        </p:blipFill>
        <p:spPr>
          <a:xfrm rot="20867627">
            <a:off x="2047861" y="4933421"/>
            <a:ext cx="2097728" cy="406784"/>
          </a:xfrm>
          <a:prstGeom prst="rect">
            <a:avLst/>
          </a:prstGeom>
        </p:spPr>
      </p:pic>
      <p:pic>
        <p:nvPicPr>
          <p:cNvPr id="123" name="Picture 122">
            <a:extLst>
              <a:ext uri="{FF2B5EF4-FFF2-40B4-BE49-F238E27FC236}">
                <a16:creationId xmlns:a16="http://schemas.microsoft.com/office/drawing/2014/main" id="{38F3F873-B33E-EE4A-B838-216E149BE71C}"/>
              </a:ext>
            </a:extLst>
          </p:cNvPr>
          <p:cNvPicPr>
            <a:picLocks noChangeAspect="1"/>
          </p:cNvPicPr>
          <p:nvPr/>
        </p:nvPicPr>
        <p:blipFill rotWithShape="1">
          <a:blip r:embed="rId45"/>
          <a:srcRect l="20702" t="25239" r="35503" b="27566"/>
          <a:stretch/>
        </p:blipFill>
        <p:spPr>
          <a:xfrm>
            <a:off x="10291278" y="3955746"/>
            <a:ext cx="1749458" cy="1177464"/>
          </a:xfrm>
          <a:prstGeom prst="rect">
            <a:avLst/>
          </a:prstGeom>
        </p:spPr>
      </p:pic>
      <p:pic>
        <p:nvPicPr>
          <p:cNvPr id="124" name="Picture 123">
            <a:extLst>
              <a:ext uri="{FF2B5EF4-FFF2-40B4-BE49-F238E27FC236}">
                <a16:creationId xmlns:a16="http://schemas.microsoft.com/office/drawing/2014/main" id="{099B26EF-99D8-8A42-8112-BC5993A51A86}"/>
              </a:ext>
            </a:extLst>
          </p:cNvPr>
          <p:cNvPicPr>
            <a:picLocks noChangeAspect="1"/>
          </p:cNvPicPr>
          <p:nvPr/>
        </p:nvPicPr>
        <p:blipFill rotWithShape="1">
          <a:blip r:embed="rId46"/>
          <a:srcRect l="4731" t="14718" r="8714" b="11481"/>
          <a:stretch/>
        </p:blipFill>
        <p:spPr>
          <a:xfrm rot="639498">
            <a:off x="10421963" y="609644"/>
            <a:ext cx="1644258" cy="612652"/>
          </a:xfrm>
          <a:prstGeom prst="rect">
            <a:avLst/>
          </a:prstGeom>
        </p:spPr>
      </p:pic>
      <p:pic>
        <p:nvPicPr>
          <p:cNvPr id="125" name="Picture 124">
            <a:extLst>
              <a:ext uri="{FF2B5EF4-FFF2-40B4-BE49-F238E27FC236}">
                <a16:creationId xmlns:a16="http://schemas.microsoft.com/office/drawing/2014/main" id="{BA1DE03B-A0DB-FD4F-B9FA-43374E25A155}"/>
              </a:ext>
            </a:extLst>
          </p:cNvPr>
          <p:cNvPicPr>
            <a:picLocks noChangeAspect="1"/>
          </p:cNvPicPr>
          <p:nvPr/>
        </p:nvPicPr>
        <p:blipFill>
          <a:blip r:embed="rId47"/>
          <a:stretch>
            <a:fillRect/>
          </a:stretch>
        </p:blipFill>
        <p:spPr>
          <a:xfrm rot="821778">
            <a:off x="7957273" y="4804925"/>
            <a:ext cx="2029601" cy="817585"/>
          </a:xfrm>
          <a:prstGeom prst="rect">
            <a:avLst/>
          </a:prstGeom>
        </p:spPr>
      </p:pic>
      <p:pic>
        <p:nvPicPr>
          <p:cNvPr id="126" name="Picture 125">
            <a:extLst>
              <a:ext uri="{FF2B5EF4-FFF2-40B4-BE49-F238E27FC236}">
                <a16:creationId xmlns:a16="http://schemas.microsoft.com/office/drawing/2014/main" id="{F6B56E30-33AE-2C45-A7B4-9CBB9052EFA1}"/>
              </a:ext>
            </a:extLst>
          </p:cNvPr>
          <p:cNvPicPr>
            <a:picLocks noChangeAspect="1"/>
          </p:cNvPicPr>
          <p:nvPr/>
        </p:nvPicPr>
        <p:blipFill rotWithShape="1">
          <a:blip r:embed="rId48"/>
          <a:srcRect t="-519" r="1743" b="1396"/>
          <a:stretch/>
        </p:blipFill>
        <p:spPr>
          <a:xfrm rot="664044">
            <a:off x="10145129" y="5279393"/>
            <a:ext cx="1857472" cy="1648190"/>
          </a:xfrm>
          <a:prstGeom prst="rect">
            <a:avLst/>
          </a:prstGeom>
        </p:spPr>
      </p:pic>
      <p:pic>
        <p:nvPicPr>
          <p:cNvPr id="127" name="Picture 126">
            <a:extLst>
              <a:ext uri="{FF2B5EF4-FFF2-40B4-BE49-F238E27FC236}">
                <a16:creationId xmlns:a16="http://schemas.microsoft.com/office/drawing/2014/main" id="{111763EF-B4C7-3C45-A714-81FE9AEE4AE5}"/>
              </a:ext>
            </a:extLst>
          </p:cNvPr>
          <p:cNvPicPr>
            <a:picLocks noChangeAspect="1"/>
          </p:cNvPicPr>
          <p:nvPr/>
        </p:nvPicPr>
        <p:blipFill>
          <a:blip r:embed="rId32"/>
          <a:stretch>
            <a:fillRect/>
          </a:stretch>
        </p:blipFill>
        <p:spPr>
          <a:xfrm>
            <a:off x="8981448" y="2378471"/>
            <a:ext cx="1373437" cy="907376"/>
          </a:xfrm>
          <a:prstGeom prst="rect">
            <a:avLst/>
          </a:prstGeom>
        </p:spPr>
      </p:pic>
    </p:spTree>
    <p:extLst>
      <p:ext uri="{BB962C8B-B14F-4D97-AF65-F5344CB8AC3E}">
        <p14:creationId xmlns:p14="http://schemas.microsoft.com/office/powerpoint/2010/main" val="414130193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18382">
        <p15:prstTrans prst="pageCurlDouble"/>
      </p:transition>
    </mc:Choice>
    <mc:Fallback>
      <p:transition spd="slow" advTm="18382">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5156F2A-7CCC-7F46-A699-83169176DACB}"/>
              </a:ext>
            </a:extLst>
          </p:cNvPr>
          <p:cNvSpPr/>
          <p:nvPr/>
        </p:nvSpPr>
        <p:spPr>
          <a:xfrm>
            <a:off x="0" y="-26988"/>
            <a:ext cx="12192000" cy="6858000"/>
          </a:xfrm>
          <a:prstGeom prst="rect">
            <a:avLst/>
          </a:prstGeom>
          <a:gradFill flip="none" rotWithShape="1">
            <a:gsLst>
              <a:gs pos="0">
                <a:schemeClr val="bg1">
                  <a:lumMod val="95000"/>
                  <a:shade val="30000"/>
                  <a:satMod val="115000"/>
                </a:schemeClr>
              </a:gs>
              <a:gs pos="50000">
                <a:schemeClr val="bg1">
                  <a:lumMod val="95000"/>
                  <a:shade val="67500"/>
                  <a:satMod val="115000"/>
                </a:schemeClr>
              </a:gs>
              <a:gs pos="100000">
                <a:schemeClr val="bg1">
                  <a:lumMod val="95000"/>
                  <a:shade val="100000"/>
                  <a:satMod val="115000"/>
                </a:schemeClr>
              </a:gs>
            </a:gsLst>
            <a:lin ang="10800000" scaled="1"/>
            <a:tileRect/>
          </a:gra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304800" y="263236"/>
            <a:ext cx="11637818" cy="6345382"/>
          </a:xfrm>
          <a:prstGeom prst="rect">
            <a:avLst/>
          </a:prstGeom>
          <a:noFill/>
          <a:ln w="57150">
            <a:solidFill>
              <a:srgbClr val="18622B"/>
            </a:solidFill>
          </a:ln>
        </p:spPr>
        <p:txBody>
          <a:bodyPr wrap="square" rtlCol="0">
            <a:spAutoFit/>
          </a:bodyPr>
          <a:lstStyle/>
          <a:p>
            <a:endParaRPr lang="en-US"/>
          </a:p>
        </p:txBody>
      </p:sp>
      <p:sp>
        <p:nvSpPr>
          <p:cNvPr id="6" name="TextBox 5">
            <a:extLst>
              <a:ext uri="{FF2B5EF4-FFF2-40B4-BE49-F238E27FC236}">
                <a16:creationId xmlns:a16="http://schemas.microsoft.com/office/drawing/2014/main" id="{FC1BD564-AAA8-0C44-A59B-57AD66392BD5}"/>
              </a:ext>
            </a:extLst>
          </p:cNvPr>
          <p:cNvSpPr txBox="1"/>
          <p:nvPr/>
        </p:nvSpPr>
        <p:spPr>
          <a:xfrm>
            <a:off x="0" y="6581001"/>
            <a:ext cx="433136" cy="276999"/>
          </a:xfrm>
          <a:prstGeom prst="rect">
            <a:avLst/>
          </a:prstGeom>
          <a:noFill/>
        </p:spPr>
        <p:txBody>
          <a:bodyPr wrap="square" rtlCol="0">
            <a:spAutoFit/>
          </a:bodyPr>
          <a:lstStyle/>
          <a:p>
            <a:r>
              <a:rPr lang="en-US" sz="1200" dirty="0"/>
              <a:t>1</a:t>
            </a:r>
          </a:p>
        </p:txBody>
      </p:sp>
      <p:sp>
        <p:nvSpPr>
          <p:cNvPr id="7" name="TextBox 6">
            <a:extLst>
              <a:ext uri="{FF2B5EF4-FFF2-40B4-BE49-F238E27FC236}">
                <a16:creationId xmlns:a16="http://schemas.microsoft.com/office/drawing/2014/main" id="{AE39D9FC-153B-1D40-A599-8ABC7A85BB8C}"/>
              </a:ext>
            </a:extLst>
          </p:cNvPr>
          <p:cNvSpPr txBox="1"/>
          <p:nvPr/>
        </p:nvSpPr>
        <p:spPr>
          <a:xfrm>
            <a:off x="11895222" y="6581000"/>
            <a:ext cx="296778" cy="276999"/>
          </a:xfrm>
          <a:prstGeom prst="rect">
            <a:avLst/>
          </a:prstGeom>
          <a:noFill/>
        </p:spPr>
        <p:txBody>
          <a:bodyPr wrap="square" rtlCol="0">
            <a:spAutoFit/>
          </a:bodyPr>
          <a:lstStyle/>
          <a:p>
            <a:r>
              <a:rPr lang="en-US" sz="1200" dirty="0"/>
              <a:t>2</a:t>
            </a:r>
          </a:p>
        </p:txBody>
      </p:sp>
      <p:pic>
        <p:nvPicPr>
          <p:cNvPr id="1034" name="Picture 10" descr="Miami Hurricanes PNG Transparent Miami Hurricanes.PNG Images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9553" y="4428043"/>
            <a:ext cx="1748311" cy="1078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357973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2598">
        <p15:prstTrans prst="pageCurlDouble"/>
      </p:transition>
    </mc:Choice>
    <mc:Fallback>
      <p:transition spd="slow" advTm="2598">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5156F2A-7CCC-7F46-A699-83169176DACB}"/>
              </a:ext>
            </a:extLst>
          </p:cNvPr>
          <p:cNvSpPr/>
          <p:nvPr/>
        </p:nvSpPr>
        <p:spPr>
          <a:xfrm>
            <a:off x="0" y="0"/>
            <a:ext cx="6100011" cy="6858000"/>
          </a:xfrm>
          <a:prstGeom prst="rect">
            <a:avLst/>
          </a:prstGeom>
          <a:gradFill flip="none" rotWithShape="1">
            <a:gsLst>
              <a:gs pos="0">
                <a:schemeClr val="bg1">
                  <a:lumMod val="95000"/>
                  <a:shade val="30000"/>
                  <a:satMod val="115000"/>
                </a:schemeClr>
              </a:gs>
              <a:gs pos="50000">
                <a:schemeClr val="bg1">
                  <a:lumMod val="95000"/>
                  <a:shade val="67500"/>
                  <a:satMod val="115000"/>
                </a:schemeClr>
              </a:gs>
              <a:gs pos="100000">
                <a:schemeClr val="bg1">
                  <a:lumMod val="95000"/>
                  <a:shade val="100000"/>
                  <a:satMod val="115000"/>
                </a:schemeClr>
              </a:gs>
            </a:gsLst>
            <a:lin ang="10800000" scaled="1"/>
            <a:tileRect/>
          </a:gra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02344C3-CD38-574F-9A8A-DE371A58D6E3}"/>
              </a:ext>
            </a:extLst>
          </p:cNvPr>
          <p:cNvSpPr/>
          <p:nvPr/>
        </p:nvSpPr>
        <p:spPr>
          <a:xfrm>
            <a:off x="6100011" y="0"/>
            <a:ext cx="6091989" cy="6858000"/>
          </a:xfrm>
          <a:prstGeom prst="rect">
            <a:avLst/>
          </a:prstGeom>
          <a:gradFill flip="none" rotWithShape="1">
            <a:gsLst>
              <a:gs pos="0">
                <a:schemeClr val="bg1">
                  <a:lumMod val="95000"/>
                  <a:shade val="30000"/>
                  <a:satMod val="115000"/>
                </a:schemeClr>
              </a:gs>
              <a:gs pos="50000">
                <a:schemeClr val="bg1">
                  <a:lumMod val="95000"/>
                  <a:shade val="67500"/>
                  <a:satMod val="115000"/>
                </a:schemeClr>
              </a:gs>
              <a:gs pos="100000">
                <a:schemeClr val="bg1">
                  <a:lumMod val="95000"/>
                  <a:shade val="100000"/>
                  <a:satMod val="115000"/>
                </a:schemeClr>
              </a:gs>
            </a:gsLst>
            <a:lin ang="0" scaled="1"/>
            <a:tileRect/>
          </a:gra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0D4DD32-E4F7-574C-876E-73765EA8BA71}"/>
              </a:ext>
            </a:extLst>
          </p:cNvPr>
          <p:cNvSpPr txBox="1"/>
          <p:nvPr/>
        </p:nvSpPr>
        <p:spPr>
          <a:xfrm>
            <a:off x="433136" y="176565"/>
            <a:ext cx="5438274" cy="3970318"/>
          </a:xfrm>
          <a:prstGeom prst="rect">
            <a:avLst/>
          </a:prstGeom>
          <a:noFill/>
        </p:spPr>
        <p:txBody>
          <a:bodyPr wrap="square" rtlCol="0">
            <a:spAutoFit/>
          </a:bodyPr>
          <a:lstStyle/>
          <a:p>
            <a:r>
              <a:rPr lang="en-US" dirty="0"/>
              <a:t>Dear Graduates,</a:t>
            </a:r>
          </a:p>
          <a:p>
            <a:endParaRPr lang="en-US" dirty="0"/>
          </a:p>
          <a:p>
            <a:r>
              <a:rPr lang="en-US" dirty="0"/>
              <a:t>The Center for the Humanities is pleased to offer this small tribute to the University of Miami class of 2020. </a:t>
            </a:r>
            <a:r>
              <a:rPr lang="en-US" dirty="0" smtClean="0"/>
              <a:t> Although </a:t>
            </a:r>
            <a:r>
              <a:rPr lang="en-US" dirty="0"/>
              <a:t>we are unable to </a:t>
            </a:r>
            <a:r>
              <a:rPr lang="en-US" dirty="0" smtClean="0"/>
              <a:t>celebrate with you </a:t>
            </a:r>
            <a:r>
              <a:rPr lang="en-US" dirty="0"/>
              <a:t>in person, </a:t>
            </a:r>
            <a:r>
              <a:rPr lang="en-US" dirty="0" smtClean="0"/>
              <a:t> physical distance will not prevent our celebrating you and your achievements at UM and beyond.  From all over the globe, we at the university commend you for your hard work and congratulate you on this milestone.  We </a:t>
            </a:r>
            <a:r>
              <a:rPr lang="en-US" dirty="0"/>
              <a:t>hope you enjoy this </a:t>
            </a:r>
            <a:r>
              <a:rPr lang="en-US" dirty="0" smtClean="0"/>
              <a:t>collection of </a:t>
            </a:r>
            <a:r>
              <a:rPr lang="en-US" dirty="0"/>
              <a:t>memories, quotes, photos</a:t>
            </a:r>
            <a:r>
              <a:rPr lang="en-US" dirty="0" smtClean="0"/>
              <a:t>, and </a:t>
            </a:r>
            <a:r>
              <a:rPr lang="en-US" dirty="0"/>
              <a:t>messages from your </a:t>
            </a:r>
            <a:r>
              <a:rPr lang="en-US" dirty="0" smtClean="0"/>
              <a:t>classmates and instructors in </a:t>
            </a:r>
            <a:r>
              <a:rPr lang="en-US" dirty="0"/>
              <a:t>the humanities.</a:t>
            </a:r>
          </a:p>
          <a:p>
            <a:endParaRPr lang="en-US" dirty="0"/>
          </a:p>
          <a:p>
            <a:r>
              <a:rPr lang="en-US" dirty="0" smtClean="0"/>
              <a:t>- The Center for the Humanities</a:t>
            </a:r>
            <a:endParaRPr lang="en-US" dirty="0"/>
          </a:p>
        </p:txBody>
      </p:sp>
      <p:sp>
        <p:nvSpPr>
          <p:cNvPr id="6" name="TextBox 5">
            <a:extLst>
              <a:ext uri="{FF2B5EF4-FFF2-40B4-BE49-F238E27FC236}">
                <a16:creationId xmlns:a16="http://schemas.microsoft.com/office/drawing/2014/main" id="{FC1BD564-AAA8-0C44-A59B-57AD66392BD5}"/>
              </a:ext>
            </a:extLst>
          </p:cNvPr>
          <p:cNvSpPr txBox="1"/>
          <p:nvPr/>
        </p:nvSpPr>
        <p:spPr>
          <a:xfrm>
            <a:off x="0" y="6581001"/>
            <a:ext cx="433136" cy="276999"/>
          </a:xfrm>
          <a:prstGeom prst="rect">
            <a:avLst/>
          </a:prstGeom>
          <a:noFill/>
        </p:spPr>
        <p:txBody>
          <a:bodyPr wrap="square" rtlCol="0">
            <a:spAutoFit/>
          </a:bodyPr>
          <a:lstStyle/>
          <a:p>
            <a:r>
              <a:rPr lang="en-US" sz="1200" dirty="0"/>
              <a:t>1</a:t>
            </a:r>
          </a:p>
        </p:txBody>
      </p:sp>
      <p:sp>
        <p:nvSpPr>
          <p:cNvPr id="7" name="TextBox 6">
            <a:extLst>
              <a:ext uri="{FF2B5EF4-FFF2-40B4-BE49-F238E27FC236}">
                <a16:creationId xmlns:a16="http://schemas.microsoft.com/office/drawing/2014/main" id="{AE39D9FC-153B-1D40-A599-8ABC7A85BB8C}"/>
              </a:ext>
            </a:extLst>
          </p:cNvPr>
          <p:cNvSpPr txBox="1"/>
          <p:nvPr/>
        </p:nvSpPr>
        <p:spPr>
          <a:xfrm>
            <a:off x="11895222" y="6581000"/>
            <a:ext cx="296778" cy="276999"/>
          </a:xfrm>
          <a:prstGeom prst="rect">
            <a:avLst/>
          </a:prstGeom>
          <a:noFill/>
        </p:spPr>
        <p:txBody>
          <a:bodyPr wrap="square" rtlCol="0">
            <a:spAutoFit/>
          </a:bodyPr>
          <a:lstStyle/>
          <a:p>
            <a:r>
              <a:rPr lang="en-US" sz="1200" dirty="0"/>
              <a:t>2</a:t>
            </a:r>
          </a:p>
        </p:txBody>
      </p:sp>
      <p:pic>
        <p:nvPicPr>
          <p:cNvPr id="8" name="Picture 7">
            <a:extLst>
              <a:ext uri="{FF2B5EF4-FFF2-40B4-BE49-F238E27FC236}">
                <a16:creationId xmlns:a16="http://schemas.microsoft.com/office/drawing/2014/main" id="{7818B664-8421-694E-993E-2B9EA953542E}"/>
              </a:ext>
            </a:extLst>
          </p:cNvPr>
          <p:cNvPicPr>
            <a:picLocks noChangeAspect="1"/>
          </p:cNvPicPr>
          <p:nvPr/>
        </p:nvPicPr>
        <p:blipFill rotWithShape="1">
          <a:blip r:embed="rId3"/>
          <a:srcRect l="227" t="-1186" r="-227" b="13290"/>
          <a:stretch/>
        </p:blipFill>
        <p:spPr>
          <a:xfrm>
            <a:off x="-4011" y="4045528"/>
            <a:ext cx="6100011" cy="2382982"/>
          </a:xfrm>
          <a:prstGeom prst="rect">
            <a:avLst/>
          </a:prstGeom>
        </p:spPr>
      </p:pic>
      <p:pic>
        <p:nvPicPr>
          <p:cNvPr id="11" name="Graphic 10">
            <a:extLst>
              <a:ext uri="{FF2B5EF4-FFF2-40B4-BE49-F238E27FC236}">
                <a16:creationId xmlns:a16="http://schemas.microsoft.com/office/drawing/2014/main" id="{586CBD81-5F81-9941-9005-BA29780C83B4}"/>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6304546" y="536570"/>
            <a:ext cx="4089400" cy="723900"/>
          </a:xfrm>
          <a:prstGeom prst="rect">
            <a:avLst/>
          </a:prstGeom>
        </p:spPr>
      </p:pic>
      <p:sp>
        <p:nvSpPr>
          <p:cNvPr id="2" name="TextBox 1">
            <a:extLst>
              <a:ext uri="{FF2B5EF4-FFF2-40B4-BE49-F238E27FC236}">
                <a16:creationId xmlns:a16="http://schemas.microsoft.com/office/drawing/2014/main" id="{E0A3AEBC-0D1C-EC42-9023-BF34472E3E76}"/>
              </a:ext>
            </a:extLst>
          </p:cNvPr>
          <p:cNvSpPr txBox="1"/>
          <p:nvPr/>
        </p:nvSpPr>
        <p:spPr>
          <a:xfrm>
            <a:off x="6304546" y="2023225"/>
            <a:ext cx="5438274" cy="3970318"/>
          </a:xfrm>
          <a:prstGeom prst="rect">
            <a:avLst/>
          </a:prstGeom>
          <a:noFill/>
        </p:spPr>
        <p:txBody>
          <a:bodyPr wrap="square" rtlCol="0">
            <a:spAutoFit/>
          </a:bodyPr>
          <a:lstStyle/>
          <a:p>
            <a:r>
              <a:rPr lang="en-US" dirty="0" smtClean="0"/>
              <a:t>“When </a:t>
            </a:r>
            <a:r>
              <a:rPr lang="en-US" dirty="0"/>
              <a:t>people talk about senior year of college being unforgettable, they aren’t usually talking about a pandemic. But I’ve been impressed by the resiliency and resourcefulness of all my students and especially the seniors in this very strange semester. It’s common knowledge (and generally true) that young adults are currently facing more challenges the previous couple of generations, and here we have a pandemic on top of everything else. The good news is that young people continue to handle these challenges surprisingly well</a:t>
            </a:r>
            <a:r>
              <a:rPr lang="en-US" dirty="0" smtClean="0"/>
              <a:t>.”</a:t>
            </a:r>
            <a:endParaRPr lang="en-US" dirty="0"/>
          </a:p>
          <a:p>
            <a:endParaRPr lang="en-US" dirty="0"/>
          </a:p>
          <a:p>
            <a:r>
              <a:rPr lang="en-US" dirty="0"/>
              <a:t>-Dr. Hugh Thomas, </a:t>
            </a:r>
            <a:r>
              <a:rPr lang="en-US" i="1" dirty="0"/>
              <a:t>Professor of History &amp; </a:t>
            </a:r>
          </a:p>
          <a:p>
            <a:r>
              <a:rPr lang="en-US" i="1" dirty="0"/>
              <a:t>Director, Center for the Humanities</a:t>
            </a:r>
          </a:p>
          <a:p>
            <a:endParaRPr lang="en-US" dirty="0"/>
          </a:p>
        </p:txBody>
      </p:sp>
    </p:spTree>
    <p:extLst>
      <p:ext uri="{BB962C8B-B14F-4D97-AF65-F5344CB8AC3E}">
        <p14:creationId xmlns:p14="http://schemas.microsoft.com/office/powerpoint/2010/main" val="295671557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31834">
        <p15:prstTrans prst="pageCurlDouble"/>
      </p:transition>
    </mc:Choice>
    <mc:Fallback>
      <p:transition spd="slow" advTm="31834">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5156F2A-7CCC-7F46-A699-83169176DACB}"/>
              </a:ext>
            </a:extLst>
          </p:cNvPr>
          <p:cNvSpPr/>
          <p:nvPr/>
        </p:nvSpPr>
        <p:spPr>
          <a:xfrm>
            <a:off x="0" y="0"/>
            <a:ext cx="6100011" cy="6858000"/>
          </a:xfrm>
          <a:prstGeom prst="rect">
            <a:avLst/>
          </a:prstGeom>
          <a:gradFill flip="none" rotWithShape="1">
            <a:gsLst>
              <a:gs pos="0">
                <a:schemeClr val="bg1">
                  <a:lumMod val="95000"/>
                  <a:shade val="30000"/>
                  <a:satMod val="115000"/>
                </a:schemeClr>
              </a:gs>
              <a:gs pos="50000">
                <a:schemeClr val="bg1">
                  <a:lumMod val="95000"/>
                  <a:shade val="67500"/>
                  <a:satMod val="115000"/>
                </a:schemeClr>
              </a:gs>
              <a:gs pos="100000">
                <a:schemeClr val="bg1">
                  <a:lumMod val="95000"/>
                  <a:shade val="100000"/>
                  <a:satMod val="115000"/>
                </a:schemeClr>
              </a:gs>
            </a:gsLst>
            <a:lin ang="10800000" scaled="1"/>
            <a:tileRect/>
          </a:gra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02344C3-CD38-574F-9A8A-DE371A58D6E3}"/>
              </a:ext>
            </a:extLst>
          </p:cNvPr>
          <p:cNvSpPr/>
          <p:nvPr/>
        </p:nvSpPr>
        <p:spPr>
          <a:xfrm>
            <a:off x="6100011" y="0"/>
            <a:ext cx="6091989" cy="6858000"/>
          </a:xfrm>
          <a:prstGeom prst="rect">
            <a:avLst/>
          </a:prstGeom>
          <a:gradFill flip="none" rotWithShape="1">
            <a:gsLst>
              <a:gs pos="0">
                <a:schemeClr val="bg1">
                  <a:lumMod val="95000"/>
                  <a:shade val="30000"/>
                  <a:satMod val="115000"/>
                </a:schemeClr>
              </a:gs>
              <a:gs pos="50000">
                <a:schemeClr val="bg1">
                  <a:lumMod val="95000"/>
                  <a:shade val="67500"/>
                  <a:satMod val="115000"/>
                </a:schemeClr>
              </a:gs>
              <a:gs pos="100000">
                <a:schemeClr val="bg1">
                  <a:lumMod val="95000"/>
                  <a:shade val="100000"/>
                  <a:satMod val="115000"/>
                </a:schemeClr>
              </a:gs>
            </a:gsLst>
            <a:lin ang="0" scaled="1"/>
            <a:tileRect/>
          </a:gra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ABB636D-B430-0D41-9AA4-32E6DB66A845}"/>
              </a:ext>
            </a:extLst>
          </p:cNvPr>
          <p:cNvSpPr txBox="1"/>
          <p:nvPr/>
        </p:nvSpPr>
        <p:spPr>
          <a:xfrm>
            <a:off x="0" y="6581001"/>
            <a:ext cx="433136" cy="276999"/>
          </a:xfrm>
          <a:prstGeom prst="rect">
            <a:avLst/>
          </a:prstGeom>
          <a:noFill/>
        </p:spPr>
        <p:txBody>
          <a:bodyPr wrap="square" rtlCol="0">
            <a:spAutoFit/>
          </a:bodyPr>
          <a:lstStyle/>
          <a:p>
            <a:r>
              <a:rPr lang="en-US" sz="1200" dirty="0"/>
              <a:t>3</a:t>
            </a:r>
          </a:p>
        </p:txBody>
      </p:sp>
      <p:sp>
        <p:nvSpPr>
          <p:cNvPr id="7" name="TextBox 6">
            <a:extLst>
              <a:ext uri="{FF2B5EF4-FFF2-40B4-BE49-F238E27FC236}">
                <a16:creationId xmlns:a16="http://schemas.microsoft.com/office/drawing/2014/main" id="{23DFF542-E387-4040-8EC9-21EFC923C551}"/>
              </a:ext>
            </a:extLst>
          </p:cNvPr>
          <p:cNvSpPr txBox="1"/>
          <p:nvPr/>
        </p:nvSpPr>
        <p:spPr>
          <a:xfrm>
            <a:off x="11895222" y="6581000"/>
            <a:ext cx="296778" cy="276999"/>
          </a:xfrm>
          <a:prstGeom prst="rect">
            <a:avLst/>
          </a:prstGeom>
          <a:noFill/>
        </p:spPr>
        <p:txBody>
          <a:bodyPr wrap="square" rtlCol="0">
            <a:spAutoFit/>
          </a:bodyPr>
          <a:lstStyle/>
          <a:p>
            <a:r>
              <a:rPr lang="en-US" sz="1200" dirty="0"/>
              <a:t>4</a:t>
            </a:r>
          </a:p>
        </p:txBody>
      </p:sp>
      <p:pic>
        <p:nvPicPr>
          <p:cNvPr id="9" name="Picture 8">
            <a:extLst>
              <a:ext uri="{FF2B5EF4-FFF2-40B4-BE49-F238E27FC236}">
                <a16:creationId xmlns:a16="http://schemas.microsoft.com/office/drawing/2014/main" id="{57200AFA-ACD8-AF43-A9D6-57137E1487CA}"/>
              </a:ext>
            </a:extLst>
          </p:cNvPr>
          <p:cNvPicPr>
            <a:picLocks noChangeAspect="1"/>
          </p:cNvPicPr>
          <p:nvPr/>
        </p:nvPicPr>
        <p:blipFill>
          <a:blip r:embed="rId2"/>
          <a:stretch>
            <a:fillRect/>
          </a:stretch>
        </p:blipFill>
        <p:spPr>
          <a:xfrm>
            <a:off x="6200297" y="2830971"/>
            <a:ext cx="5778548" cy="3463171"/>
          </a:xfrm>
          <a:prstGeom prst="rect">
            <a:avLst/>
          </a:prstGeom>
          <a:ln w="19050">
            <a:solidFill>
              <a:schemeClr val="tx1"/>
            </a:solidFill>
          </a:ln>
        </p:spPr>
      </p:pic>
      <p:sp>
        <p:nvSpPr>
          <p:cNvPr id="10" name="TextBox 9">
            <a:extLst>
              <a:ext uri="{FF2B5EF4-FFF2-40B4-BE49-F238E27FC236}">
                <a16:creationId xmlns:a16="http://schemas.microsoft.com/office/drawing/2014/main" id="{3277CF43-77F6-0A42-B560-96B749474F3F}"/>
              </a:ext>
            </a:extLst>
          </p:cNvPr>
          <p:cNvSpPr txBox="1"/>
          <p:nvPr/>
        </p:nvSpPr>
        <p:spPr>
          <a:xfrm>
            <a:off x="6340734" y="6294142"/>
            <a:ext cx="5435107" cy="400110"/>
          </a:xfrm>
          <a:prstGeom prst="rect">
            <a:avLst/>
          </a:prstGeom>
          <a:noFill/>
        </p:spPr>
        <p:txBody>
          <a:bodyPr wrap="square" rtlCol="0">
            <a:spAutoFit/>
          </a:bodyPr>
          <a:lstStyle/>
          <a:p>
            <a:pPr algn="ctr"/>
            <a:r>
              <a:rPr lang="en-US" sz="1000" i="1" dirty="0"/>
              <a:t>Seniors Alyssa Samberg (center) and Daniela </a:t>
            </a:r>
            <a:r>
              <a:rPr lang="en-US" sz="1000" i="1" dirty="0" err="1"/>
              <a:t>Baboun</a:t>
            </a:r>
            <a:r>
              <a:rPr lang="en-US" sz="1000" i="1" dirty="0"/>
              <a:t> (far right) join their peers on a student researcher panel at the 2019 Inquiring Minds event, sharing their experiences in humanities research</a:t>
            </a:r>
          </a:p>
        </p:txBody>
      </p:sp>
      <p:pic>
        <p:nvPicPr>
          <p:cNvPr id="12" name="Picture 11">
            <a:extLst>
              <a:ext uri="{FF2B5EF4-FFF2-40B4-BE49-F238E27FC236}">
                <a16:creationId xmlns:a16="http://schemas.microsoft.com/office/drawing/2014/main" id="{C2A9A485-1712-034E-802F-04AE598EFD29}"/>
              </a:ext>
            </a:extLst>
          </p:cNvPr>
          <p:cNvPicPr>
            <a:picLocks noChangeAspect="1"/>
          </p:cNvPicPr>
          <p:nvPr/>
        </p:nvPicPr>
        <p:blipFill rotWithShape="1">
          <a:blip r:embed="rId3"/>
          <a:srcRect t="622" b="1279"/>
          <a:stretch/>
        </p:blipFill>
        <p:spPr>
          <a:xfrm>
            <a:off x="1964616" y="137647"/>
            <a:ext cx="4035005" cy="2980470"/>
          </a:xfrm>
          <a:prstGeom prst="rect">
            <a:avLst/>
          </a:prstGeom>
        </p:spPr>
      </p:pic>
      <p:sp>
        <p:nvSpPr>
          <p:cNvPr id="14" name="Rectangle 3">
            <a:extLst>
              <a:ext uri="{FF2B5EF4-FFF2-40B4-BE49-F238E27FC236}">
                <a16:creationId xmlns:a16="http://schemas.microsoft.com/office/drawing/2014/main" id="{6E2D4772-D074-D54C-806F-0C1332DD360E}"/>
              </a:ext>
            </a:extLst>
          </p:cNvPr>
          <p:cNvSpPr>
            <a:spLocks noChangeArrowheads="1"/>
          </p:cNvSpPr>
          <p:nvPr/>
        </p:nvSpPr>
        <p:spPr bwMode="auto">
          <a:xfrm>
            <a:off x="207818" y="137647"/>
            <a:ext cx="1672704" cy="2215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10101"/>
                </a:solidFill>
                <a:effectLst/>
                <a:ea typeface="Times New Roman" panose="02020603050405020304" pitchFamily="18" charset="0"/>
                <a:cs typeface="Arial" panose="020B0604020202020204" pitchFamily="34" charset="0"/>
              </a:rPr>
              <a:t>“She decided long ago that life was a long journey. She would be strong, and she would be weak, and both would be </a:t>
            </a:r>
            <a:r>
              <a:rPr kumimoji="0" lang="en-US" altLang="en-US" sz="1400" b="0" i="0" u="none" strike="noStrike" cap="none" normalizeH="0" baseline="0" dirty="0">
                <a:ln>
                  <a:noFill/>
                </a:ln>
                <a:effectLst/>
                <a:ea typeface="Times New Roman" panose="02020603050405020304" pitchFamily="18" charset="0"/>
                <a:cs typeface="Arial" panose="020B0604020202020204" pitchFamily="34" charset="0"/>
              </a:rPr>
              <a:t>okay</a:t>
            </a:r>
            <a:r>
              <a:rPr kumimoji="0" lang="en-US" altLang="en-US" sz="1400" b="0" i="0" u="none" strike="noStrike" cap="none" normalizeH="0" baseline="0" dirty="0" smtClean="0">
                <a:ln>
                  <a:noFill/>
                </a:ln>
                <a:effectLst/>
                <a:ea typeface="Times New Roman" panose="02020603050405020304" pitchFamily="18" charset="0"/>
                <a:cs typeface="Arial" panose="020B0604020202020204" pitchFamily="34" charset="0"/>
              </a:rPr>
              <a:t>.”</a:t>
            </a:r>
          </a:p>
          <a:p>
            <a:pPr lvl="1" eaLnBrk="0" fontAlgn="base" hangingPunct="0">
              <a:spcBef>
                <a:spcPct val="0"/>
              </a:spcBef>
              <a:spcAft>
                <a:spcPct val="0"/>
              </a:spcAft>
            </a:pPr>
            <a:r>
              <a:rPr kumimoji="0" lang="en-US" altLang="en-US" sz="1200" b="0" i="0" u="none" strike="noStrike" cap="none" normalizeH="0" baseline="0" dirty="0">
                <a:ln>
                  <a:noFill/>
                </a:ln>
                <a:effectLst/>
                <a:ea typeface="Times New Roman" panose="02020603050405020304" pitchFamily="18" charset="0"/>
                <a:cs typeface="Arial" panose="020B0604020202020204" pitchFamily="34" charset="0"/>
              </a:rPr>
              <a:t/>
            </a:r>
            <a:br>
              <a:rPr kumimoji="0" lang="en-US" altLang="en-US" sz="1200" b="0" i="0" u="none" strike="noStrike" cap="none" normalizeH="0" baseline="0" dirty="0">
                <a:ln>
                  <a:noFill/>
                </a:ln>
                <a:effectLst/>
                <a:ea typeface="Times New Roman" panose="02020603050405020304" pitchFamily="18" charset="0"/>
                <a:cs typeface="Arial" panose="020B0604020202020204" pitchFamily="34" charset="0"/>
              </a:rPr>
            </a:br>
            <a:r>
              <a:rPr kumimoji="0" lang="en-US" altLang="en-US" sz="1400" b="0" i="0" u="none" strike="noStrike" cap="none" normalizeH="0" baseline="0" dirty="0">
                <a:ln>
                  <a:noFill/>
                </a:ln>
                <a:effectLst/>
                <a:ea typeface="Times New Roman" panose="02020603050405020304" pitchFamily="18" charset="0"/>
                <a:cs typeface="Arial" panose="020B0604020202020204" pitchFamily="34" charset="0"/>
              </a:rPr>
              <a:t>- </a:t>
            </a:r>
            <a:r>
              <a:rPr kumimoji="0" lang="en-US" altLang="en-US" sz="1200" b="0" i="0" u="none" strike="noStrike" cap="none" normalizeH="0" baseline="0" dirty="0" smtClean="0">
                <a:ln>
                  <a:noFill/>
                </a:ln>
                <a:effectLst/>
                <a:ea typeface="Times New Roman" panose="02020603050405020304" pitchFamily="18" charset="0"/>
                <a:cs typeface="Arial" panose="020B0604020202020204" pitchFamily="34" charset="0"/>
              </a:rPr>
              <a:t>F</a:t>
            </a:r>
            <a:r>
              <a:rPr kumimoji="0" lang="en-US" altLang="en-US" sz="1200" b="0" i="1" u="none" strike="noStrike" cap="none" normalizeH="0" baseline="0" dirty="0" smtClean="0">
                <a:ln>
                  <a:noFill/>
                </a:ln>
                <a:effectLst/>
                <a:ea typeface="Times New Roman" panose="02020603050405020304" pitchFamily="18" charset="0"/>
                <a:cs typeface="Arial" panose="020B0604020202020204" pitchFamily="34" charset="0"/>
              </a:rPr>
              <a:t>urthermore</a:t>
            </a:r>
            <a:r>
              <a:rPr kumimoji="0" lang="en-US" altLang="en-US" sz="1200" b="0" i="0" u="none" strike="noStrike" cap="none" normalizeH="0" baseline="0" dirty="0">
                <a:ln>
                  <a:noFill/>
                </a:ln>
                <a:effectLst/>
                <a:ea typeface="Times New Roman" panose="02020603050405020304" pitchFamily="18" charset="0"/>
                <a:cs typeface="Arial" panose="020B0604020202020204" pitchFamily="34" charset="0"/>
              </a:rPr>
              <a:t> </a:t>
            </a:r>
          </a:p>
          <a:p>
            <a:pPr lvl="1" eaLnBrk="0" fontAlgn="base" hangingPunct="0">
              <a:spcBef>
                <a:spcPct val="0"/>
              </a:spcBef>
              <a:spcAft>
                <a:spcPct val="0"/>
              </a:spcAft>
            </a:pPr>
            <a:r>
              <a:rPr lang="en-US" altLang="en-US" sz="1200" dirty="0">
                <a:ea typeface="Times New Roman" panose="02020603050405020304" pitchFamily="18" charset="0"/>
                <a:cs typeface="Arial" panose="020B0604020202020204" pitchFamily="34" charset="0"/>
              </a:rPr>
              <a:t>b</a:t>
            </a:r>
            <a:r>
              <a:rPr kumimoji="0" lang="en-US" altLang="en-US" sz="1200" b="0" i="0" u="none" strike="noStrike" cap="none" normalizeH="0" baseline="0" dirty="0">
                <a:ln>
                  <a:noFill/>
                </a:ln>
                <a:effectLst/>
                <a:ea typeface="Times New Roman" panose="02020603050405020304" pitchFamily="18" charset="0"/>
                <a:cs typeface="Arial" panose="020B0604020202020204" pitchFamily="34" charset="0"/>
              </a:rPr>
              <a:t>y </a:t>
            </a:r>
            <a:r>
              <a:rPr kumimoji="0" lang="en-US" altLang="en-US" sz="1200" b="0" i="0" u="none" strike="noStrike" cap="none" normalizeH="0" baseline="0" dirty="0" err="1">
                <a:ln>
                  <a:noFill/>
                </a:ln>
                <a:effectLst/>
                <a:ea typeface="Times New Roman" panose="02020603050405020304" pitchFamily="18" charset="0"/>
                <a:cs typeface="Arial" panose="020B0604020202020204" pitchFamily="34" charset="0"/>
              </a:rPr>
              <a:t>Tahereh</a:t>
            </a:r>
            <a:r>
              <a:rPr kumimoji="0" lang="en-US" altLang="en-US" sz="1200" b="0" i="0" u="none" strike="noStrike" cap="none" normalizeH="0" baseline="0" dirty="0">
                <a:ln>
                  <a:noFill/>
                </a:ln>
                <a:effectLst/>
                <a:ea typeface="Times New Roman" panose="02020603050405020304" pitchFamily="18" charset="0"/>
                <a:cs typeface="Arial" panose="020B0604020202020204" pitchFamily="34" charset="0"/>
              </a:rPr>
              <a:t> Mafi</a:t>
            </a:r>
            <a:endParaRPr kumimoji="0" lang="en-US" altLang="en-US" sz="1200" b="0" i="0" u="none" strike="noStrike" cap="none" normalizeH="0" baseline="0" dirty="0">
              <a:ln>
                <a:noFill/>
              </a:ln>
              <a:effectLst/>
            </a:endParaRPr>
          </a:p>
        </p:txBody>
      </p:sp>
      <p:sp>
        <p:nvSpPr>
          <p:cNvPr id="15" name="TextBox 14">
            <a:extLst>
              <a:ext uri="{FF2B5EF4-FFF2-40B4-BE49-F238E27FC236}">
                <a16:creationId xmlns:a16="http://schemas.microsoft.com/office/drawing/2014/main" id="{95474599-DE95-8743-84A2-8C85AF0C152A}"/>
              </a:ext>
            </a:extLst>
          </p:cNvPr>
          <p:cNvSpPr txBox="1"/>
          <p:nvPr/>
        </p:nvSpPr>
        <p:spPr>
          <a:xfrm>
            <a:off x="1803725" y="3113171"/>
            <a:ext cx="4396571" cy="246221"/>
          </a:xfrm>
          <a:prstGeom prst="rect">
            <a:avLst/>
          </a:prstGeom>
          <a:noFill/>
        </p:spPr>
        <p:txBody>
          <a:bodyPr wrap="square" rtlCol="0">
            <a:spAutoFit/>
          </a:bodyPr>
          <a:lstStyle/>
          <a:p>
            <a:pPr algn="ctr"/>
            <a:r>
              <a:rPr lang="en-US" sz="1000" i="1" dirty="0" err="1"/>
              <a:t>Avi</a:t>
            </a:r>
            <a:r>
              <a:rPr lang="en-US" sz="1000" i="1" dirty="0"/>
              <a:t> </a:t>
            </a:r>
            <a:r>
              <a:rPr lang="en-US" sz="1000" i="1" dirty="0" err="1"/>
              <a:t>Botwinick</a:t>
            </a:r>
            <a:r>
              <a:rPr lang="en-US" sz="1000" i="1" dirty="0"/>
              <a:t> visiting Carolina </a:t>
            </a:r>
            <a:r>
              <a:rPr lang="en-US" sz="1000" i="1" dirty="0" err="1"/>
              <a:t>Mallar</a:t>
            </a:r>
            <a:r>
              <a:rPr lang="en-US" sz="1000" i="1" dirty="0"/>
              <a:t> while studying abroad at Oxford University </a:t>
            </a:r>
          </a:p>
        </p:txBody>
      </p:sp>
      <p:sp>
        <p:nvSpPr>
          <p:cNvPr id="16" name="TextBox 15">
            <a:extLst>
              <a:ext uri="{FF2B5EF4-FFF2-40B4-BE49-F238E27FC236}">
                <a16:creationId xmlns:a16="http://schemas.microsoft.com/office/drawing/2014/main" id="{09594ABD-7C15-AA49-ADEC-FC5088A943F5}"/>
              </a:ext>
            </a:extLst>
          </p:cNvPr>
          <p:cNvSpPr txBox="1"/>
          <p:nvPr/>
        </p:nvSpPr>
        <p:spPr>
          <a:xfrm>
            <a:off x="6184105" y="107435"/>
            <a:ext cx="5794739" cy="2585323"/>
          </a:xfrm>
          <a:prstGeom prst="rect">
            <a:avLst/>
          </a:prstGeom>
          <a:noFill/>
        </p:spPr>
        <p:txBody>
          <a:bodyPr wrap="square" rtlCol="0">
            <a:spAutoFit/>
          </a:bodyPr>
          <a:lstStyle/>
          <a:p>
            <a:r>
              <a:rPr lang="en-US" dirty="0"/>
              <a:t>“These are the times that try men’s souls."  The greedy and the impatient “will, in this crisis, shrink from the service of their country;  but he that stands by it now, deserves the love and thanks of man and woman."  (Thank you Thomas Paine).</a:t>
            </a:r>
          </a:p>
          <a:p>
            <a:endParaRPr lang="en-US" dirty="0"/>
          </a:p>
          <a:p>
            <a:r>
              <a:rPr lang="en-US" dirty="0"/>
              <a:t>Congratulations to the U’s graduating seniors!</a:t>
            </a:r>
          </a:p>
          <a:p>
            <a:pPr lvl="0" algn="r"/>
            <a:endParaRPr lang="en-US" dirty="0" smtClean="0"/>
          </a:p>
          <a:p>
            <a:pPr lvl="0" algn="r"/>
            <a:r>
              <a:rPr lang="en-US" dirty="0" smtClean="0"/>
              <a:t>- </a:t>
            </a:r>
            <a:r>
              <a:rPr lang="en-US" dirty="0"/>
              <a:t>Bonnie Smith Rigg, </a:t>
            </a:r>
            <a:r>
              <a:rPr lang="en-US" i="1" dirty="0"/>
              <a:t>Art History</a:t>
            </a:r>
          </a:p>
        </p:txBody>
      </p:sp>
      <p:sp>
        <p:nvSpPr>
          <p:cNvPr id="13" name="TextBox 12">
            <a:extLst>
              <a:ext uri="{FF2B5EF4-FFF2-40B4-BE49-F238E27FC236}">
                <a16:creationId xmlns:a16="http://schemas.microsoft.com/office/drawing/2014/main" id="{DBAE0629-57FD-E549-AF13-E689C3EC06AD}"/>
              </a:ext>
            </a:extLst>
          </p:cNvPr>
          <p:cNvSpPr txBox="1"/>
          <p:nvPr/>
        </p:nvSpPr>
        <p:spPr>
          <a:xfrm>
            <a:off x="207817" y="3354446"/>
            <a:ext cx="5791804" cy="3362459"/>
          </a:xfrm>
          <a:prstGeom prst="rect">
            <a:avLst/>
          </a:prstGeom>
          <a:noFill/>
        </p:spPr>
        <p:txBody>
          <a:bodyPr wrap="square" rtlCol="0">
            <a:spAutoFit/>
          </a:bodyPr>
          <a:lstStyle/>
          <a:p>
            <a:r>
              <a:rPr lang="en-US" sz="1250" dirty="0">
                <a:solidFill>
                  <a:srgbClr val="18622B"/>
                </a:solidFill>
              </a:rPr>
              <a:t>Dear Seniors,</a:t>
            </a:r>
          </a:p>
          <a:p>
            <a:endParaRPr lang="en-US" sz="1250" dirty="0">
              <a:solidFill>
                <a:srgbClr val="18622B"/>
              </a:solidFill>
            </a:endParaRPr>
          </a:p>
          <a:p>
            <a:r>
              <a:rPr lang="en-US" sz="1250" dirty="0">
                <a:solidFill>
                  <a:srgbClr val="18622B"/>
                </a:solidFill>
              </a:rPr>
              <a:t>Dr. Seuss was your first philosophy teacher; hopefully we philosophers here at UM won't be your last. Let's send you on your way with some soothing examples of </a:t>
            </a:r>
            <a:endParaRPr lang="en-US" sz="1250" dirty="0" smtClean="0">
              <a:solidFill>
                <a:srgbClr val="18622B"/>
              </a:solidFill>
            </a:endParaRPr>
          </a:p>
          <a:p>
            <a:r>
              <a:rPr lang="en-US" sz="1250" dirty="0" smtClean="0">
                <a:solidFill>
                  <a:srgbClr val="18622B"/>
                </a:solidFill>
              </a:rPr>
              <a:t>Seuss-y </a:t>
            </a:r>
            <a:r>
              <a:rPr lang="en-US" sz="1250" dirty="0">
                <a:solidFill>
                  <a:srgbClr val="18622B"/>
                </a:solidFill>
              </a:rPr>
              <a:t>wisdom:</a:t>
            </a:r>
          </a:p>
          <a:p>
            <a:endParaRPr lang="en-US" sz="1250" dirty="0">
              <a:solidFill>
                <a:srgbClr val="18622B"/>
              </a:solidFill>
            </a:endParaRPr>
          </a:p>
          <a:p>
            <a:r>
              <a:rPr lang="en-US" sz="1250" dirty="0">
                <a:solidFill>
                  <a:srgbClr val="18622B"/>
                </a:solidFill>
              </a:rPr>
              <a:t>"Oh, the thinks you can think!”</a:t>
            </a:r>
          </a:p>
          <a:p>
            <a:endParaRPr lang="en-US" sz="1250" dirty="0">
              <a:solidFill>
                <a:srgbClr val="18622B"/>
              </a:solidFill>
            </a:endParaRPr>
          </a:p>
          <a:p>
            <a:r>
              <a:rPr lang="en-US" sz="1250" dirty="0">
                <a:solidFill>
                  <a:srgbClr val="18622B"/>
                </a:solidFill>
              </a:rPr>
              <a:t>"Think left and think right and think low and think high. Oh, the thinks you can think if only you try!”</a:t>
            </a:r>
          </a:p>
          <a:p>
            <a:endParaRPr lang="en-US" sz="1250" dirty="0">
              <a:solidFill>
                <a:srgbClr val="18622B"/>
              </a:solidFill>
            </a:endParaRPr>
          </a:p>
          <a:p>
            <a:r>
              <a:rPr lang="en-US" sz="1250" dirty="0">
                <a:solidFill>
                  <a:srgbClr val="18622B"/>
                </a:solidFill>
              </a:rPr>
              <a:t>“Today you are you, that is truer than true. There is no one alive who is youer than you.”</a:t>
            </a:r>
          </a:p>
          <a:p>
            <a:endParaRPr lang="en-US" sz="1250" dirty="0">
              <a:solidFill>
                <a:srgbClr val="18622B"/>
              </a:solidFill>
            </a:endParaRPr>
          </a:p>
          <a:p>
            <a:r>
              <a:rPr lang="en-US" sz="1250" dirty="0">
                <a:solidFill>
                  <a:srgbClr val="18622B"/>
                </a:solidFill>
              </a:rPr>
              <a:t>"And will you succeed? Yes you will indeed! (98 and 3/4 percent guaranteed.)”</a:t>
            </a:r>
          </a:p>
          <a:p>
            <a:r>
              <a:rPr lang="en-US" sz="1250" dirty="0">
                <a:solidFill>
                  <a:srgbClr val="18622B"/>
                </a:solidFill>
              </a:rPr>
              <a:t> </a:t>
            </a:r>
          </a:p>
          <a:p>
            <a:pPr lvl="3" algn="r"/>
            <a:r>
              <a:rPr lang="en-US" sz="1250" dirty="0">
                <a:solidFill>
                  <a:srgbClr val="18622B"/>
                </a:solidFill>
              </a:rPr>
              <a:t>                —Brit Brogaard, (Dr. Seuss) </a:t>
            </a:r>
            <a:r>
              <a:rPr lang="en-US" sz="1250" i="1" dirty="0">
                <a:solidFill>
                  <a:srgbClr val="18622B"/>
                </a:solidFill>
              </a:rPr>
              <a:t>Professor of Philosophy</a:t>
            </a:r>
          </a:p>
        </p:txBody>
      </p:sp>
    </p:spTree>
    <p:extLst>
      <p:ext uri="{BB962C8B-B14F-4D97-AF65-F5344CB8AC3E}">
        <p14:creationId xmlns:p14="http://schemas.microsoft.com/office/powerpoint/2010/main" val="320440062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24973">
        <p15:prstTrans prst="pageCurlDouble"/>
      </p:transition>
    </mc:Choice>
    <mc:Fallback>
      <p:transition spd="slow" advTm="24973">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5156F2A-7CCC-7F46-A699-83169176DACB}"/>
              </a:ext>
            </a:extLst>
          </p:cNvPr>
          <p:cNvSpPr/>
          <p:nvPr/>
        </p:nvSpPr>
        <p:spPr>
          <a:xfrm>
            <a:off x="0" y="0"/>
            <a:ext cx="6100011" cy="6858000"/>
          </a:xfrm>
          <a:prstGeom prst="rect">
            <a:avLst/>
          </a:prstGeom>
          <a:gradFill flip="none" rotWithShape="1">
            <a:gsLst>
              <a:gs pos="0">
                <a:schemeClr val="bg1">
                  <a:lumMod val="95000"/>
                  <a:shade val="30000"/>
                  <a:satMod val="115000"/>
                </a:schemeClr>
              </a:gs>
              <a:gs pos="50000">
                <a:schemeClr val="bg1">
                  <a:lumMod val="95000"/>
                  <a:shade val="67500"/>
                  <a:satMod val="115000"/>
                </a:schemeClr>
              </a:gs>
              <a:gs pos="100000">
                <a:schemeClr val="bg1">
                  <a:lumMod val="95000"/>
                  <a:shade val="100000"/>
                  <a:satMod val="115000"/>
                </a:schemeClr>
              </a:gs>
            </a:gsLst>
            <a:lin ang="10800000" scaled="1"/>
            <a:tileRect/>
          </a:gra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02344C3-CD38-574F-9A8A-DE371A58D6E3}"/>
              </a:ext>
            </a:extLst>
          </p:cNvPr>
          <p:cNvSpPr/>
          <p:nvPr/>
        </p:nvSpPr>
        <p:spPr>
          <a:xfrm>
            <a:off x="6100011" y="0"/>
            <a:ext cx="6091989" cy="6858000"/>
          </a:xfrm>
          <a:prstGeom prst="rect">
            <a:avLst/>
          </a:prstGeom>
          <a:gradFill flip="none" rotWithShape="1">
            <a:gsLst>
              <a:gs pos="0">
                <a:schemeClr val="bg1">
                  <a:lumMod val="95000"/>
                  <a:shade val="30000"/>
                  <a:satMod val="115000"/>
                </a:schemeClr>
              </a:gs>
              <a:gs pos="50000">
                <a:schemeClr val="bg1">
                  <a:lumMod val="95000"/>
                  <a:shade val="67500"/>
                  <a:satMod val="115000"/>
                </a:schemeClr>
              </a:gs>
              <a:gs pos="100000">
                <a:schemeClr val="bg1">
                  <a:lumMod val="95000"/>
                  <a:shade val="100000"/>
                  <a:satMod val="115000"/>
                </a:schemeClr>
              </a:gs>
            </a:gsLst>
            <a:lin ang="0" scaled="1"/>
            <a:tileRect/>
          </a:gra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354C7CE-274B-2246-9C94-10DE70D0E631}"/>
              </a:ext>
            </a:extLst>
          </p:cNvPr>
          <p:cNvSpPr txBox="1"/>
          <p:nvPr/>
        </p:nvSpPr>
        <p:spPr>
          <a:xfrm>
            <a:off x="0" y="6581001"/>
            <a:ext cx="433136" cy="276999"/>
          </a:xfrm>
          <a:prstGeom prst="rect">
            <a:avLst/>
          </a:prstGeom>
          <a:noFill/>
        </p:spPr>
        <p:txBody>
          <a:bodyPr wrap="square" rtlCol="0">
            <a:spAutoFit/>
          </a:bodyPr>
          <a:lstStyle/>
          <a:p>
            <a:r>
              <a:rPr lang="en-US" sz="1200" dirty="0"/>
              <a:t>5</a:t>
            </a:r>
          </a:p>
        </p:txBody>
      </p:sp>
      <p:sp>
        <p:nvSpPr>
          <p:cNvPr id="7" name="TextBox 6">
            <a:extLst>
              <a:ext uri="{FF2B5EF4-FFF2-40B4-BE49-F238E27FC236}">
                <a16:creationId xmlns:a16="http://schemas.microsoft.com/office/drawing/2014/main" id="{C1903A7E-FDAA-DD4C-9A03-45AF9103BE3C}"/>
              </a:ext>
            </a:extLst>
          </p:cNvPr>
          <p:cNvSpPr txBox="1"/>
          <p:nvPr/>
        </p:nvSpPr>
        <p:spPr>
          <a:xfrm>
            <a:off x="11895222" y="6581000"/>
            <a:ext cx="296778" cy="276999"/>
          </a:xfrm>
          <a:prstGeom prst="rect">
            <a:avLst/>
          </a:prstGeom>
          <a:noFill/>
        </p:spPr>
        <p:txBody>
          <a:bodyPr wrap="square" rtlCol="0">
            <a:spAutoFit/>
          </a:bodyPr>
          <a:lstStyle/>
          <a:p>
            <a:r>
              <a:rPr lang="en-US" sz="1200" dirty="0"/>
              <a:t>6</a:t>
            </a:r>
          </a:p>
        </p:txBody>
      </p:sp>
      <p:pic>
        <p:nvPicPr>
          <p:cNvPr id="3" name="Picture 2">
            <a:extLst>
              <a:ext uri="{FF2B5EF4-FFF2-40B4-BE49-F238E27FC236}">
                <a16:creationId xmlns:a16="http://schemas.microsoft.com/office/drawing/2014/main" id="{EC9716C6-788A-B84A-BD5E-13F5BBC0B65B}"/>
              </a:ext>
            </a:extLst>
          </p:cNvPr>
          <p:cNvPicPr>
            <a:picLocks noChangeAspect="1"/>
          </p:cNvPicPr>
          <p:nvPr/>
        </p:nvPicPr>
        <p:blipFill>
          <a:blip r:embed="rId3"/>
          <a:stretch>
            <a:fillRect/>
          </a:stretch>
        </p:blipFill>
        <p:spPr>
          <a:xfrm>
            <a:off x="6456371" y="3429000"/>
            <a:ext cx="5379268" cy="2907353"/>
          </a:xfrm>
          <a:prstGeom prst="rect">
            <a:avLst/>
          </a:prstGeom>
        </p:spPr>
      </p:pic>
      <p:sp>
        <p:nvSpPr>
          <p:cNvPr id="9" name="TextBox 8">
            <a:extLst>
              <a:ext uri="{FF2B5EF4-FFF2-40B4-BE49-F238E27FC236}">
                <a16:creationId xmlns:a16="http://schemas.microsoft.com/office/drawing/2014/main" id="{8F8D6C41-6E9C-E845-8C36-EDD110D3AB5F}"/>
              </a:ext>
            </a:extLst>
          </p:cNvPr>
          <p:cNvSpPr txBox="1"/>
          <p:nvPr/>
        </p:nvSpPr>
        <p:spPr>
          <a:xfrm>
            <a:off x="216568" y="4792835"/>
            <a:ext cx="5778500" cy="1923604"/>
          </a:xfrm>
          <a:prstGeom prst="rect">
            <a:avLst/>
          </a:prstGeom>
          <a:noFill/>
        </p:spPr>
        <p:txBody>
          <a:bodyPr wrap="square" rtlCol="0">
            <a:spAutoFit/>
          </a:bodyPr>
          <a:lstStyle/>
          <a:p>
            <a:r>
              <a:rPr lang="en-US" sz="1700" dirty="0">
                <a:solidFill>
                  <a:schemeClr val="accent2">
                    <a:lumMod val="50000"/>
                  </a:schemeClr>
                </a:solidFill>
              </a:rPr>
              <a:t> </a:t>
            </a:r>
          </a:p>
          <a:p>
            <a:r>
              <a:rPr lang="en-US" sz="1700" dirty="0">
                <a:solidFill>
                  <a:schemeClr val="accent2">
                    <a:lumMod val="50000"/>
                  </a:schemeClr>
                </a:solidFill>
              </a:rPr>
              <a:t>We are ‘Canes, the ibis is our mascot and our symbol—the thing with feathers, beautiful and strong during storms, resilient and community-oriented. The class of 2020 is made up of ‘Canes like that—I don’t have any doubt about it</a:t>
            </a:r>
            <a:r>
              <a:rPr lang="en-US" sz="1700" dirty="0" smtClean="0">
                <a:solidFill>
                  <a:schemeClr val="accent2">
                    <a:lumMod val="50000"/>
                  </a:schemeClr>
                </a:solidFill>
              </a:rPr>
              <a:t>.</a:t>
            </a:r>
          </a:p>
          <a:p>
            <a:endParaRPr lang="en-US" sz="1700" dirty="0">
              <a:solidFill>
                <a:schemeClr val="accent2">
                  <a:lumMod val="50000"/>
                </a:schemeClr>
              </a:solidFill>
            </a:endParaRPr>
          </a:p>
          <a:p>
            <a:pPr lvl="8"/>
            <a:r>
              <a:rPr lang="en-US" sz="1700" dirty="0" smtClean="0">
                <a:solidFill>
                  <a:schemeClr val="accent2">
                    <a:lumMod val="50000"/>
                  </a:schemeClr>
                </a:solidFill>
              </a:rPr>
              <a:t>-Prof Maria </a:t>
            </a:r>
            <a:r>
              <a:rPr lang="en-US" sz="1700" dirty="0">
                <a:solidFill>
                  <a:schemeClr val="accent2">
                    <a:lumMod val="50000"/>
                  </a:schemeClr>
                </a:solidFill>
              </a:rPr>
              <a:t>Stampino</a:t>
            </a:r>
          </a:p>
        </p:txBody>
      </p:sp>
      <p:pic>
        <p:nvPicPr>
          <p:cNvPr id="10" name="Picture 9">
            <a:extLst>
              <a:ext uri="{FF2B5EF4-FFF2-40B4-BE49-F238E27FC236}">
                <a16:creationId xmlns:a16="http://schemas.microsoft.com/office/drawing/2014/main" id="{20871679-777B-EC40-ADEF-72C1FA1AAFF4}"/>
              </a:ext>
            </a:extLst>
          </p:cNvPr>
          <p:cNvPicPr>
            <a:picLocks noChangeAspect="1"/>
          </p:cNvPicPr>
          <p:nvPr/>
        </p:nvPicPr>
        <p:blipFill>
          <a:blip r:embed="rId4"/>
          <a:stretch>
            <a:fillRect/>
          </a:stretch>
        </p:blipFill>
        <p:spPr>
          <a:xfrm>
            <a:off x="2979776" y="2704088"/>
            <a:ext cx="2942055" cy="2191450"/>
          </a:xfrm>
          <a:prstGeom prst="rect">
            <a:avLst/>
          </a:prstGeom>
        </p:spPr>
      </p:pic>
      <p:sp>
        <p:nvSpPr>
          <p:cNvPr id="11" name="TextBox 10">
            <a:extLst>
              <a:ext uri="{FF2B5EF4-FFF2-40B4-BE49-F238E27FC236}">
                <a16:creationId xmlns:a16="http://schemas.microsoft.com/office/drawing/2014/main" id="{CCE7D5E2-5B16-E049-AFFB-4F6B89755671}"/>
              </a:ext>
            </a:extLst>
          </p:cNvPr>
          <p:cNvSpPr txBox="1"/>
          <p:nvPr/>
        </p:nvSpPr>
        <p:spPr>
          <a:xfrm>
            <a:off x="6138204" y="6316329"/>
            <a:ext cx="6053796" cy="400110"/>
          </a:xfrm>
          <a:prstGeom prst="rect">
            <a:avLst/>
          </a:prstGeom>
          <a:noFill/>
        </p:spPr>
        <p:txBody>
          <a:bodyPr wrap="square" rtlCol="0">
            <a:spAutoFit/>
          </a:bodyPr>
          <a:lstStyle/>
          <a:p>
            <a:pPr lvl="0" algn="ctr">
              <a:defRPr/>
            </a:pPr>
            <a:r>
              <a:rPr lang="en-US" sz="1000" i="1" dirty="0"/>
              <a:t>Sigma Tau Delta seniors (from left) Nathalie Mairena, Chinoia Weir, and William Stickle (far right) pose with spring 2020 One Book, One U author Edwidge Danticat after “American Alien: A Discussion with Edwidge Danticat.”</a:t>
            </a:r>
          </a:p>
        </p:txBody>
      </p:sp>
      <p:pic>
        <p:nvPicPr>
          <p:cNvPr id="13" name="Picture 12">
            <a:extLst>
              <a:ext uri="{FF2B5EF4-FFF2-40B4-BE49-F238E27FC236}">
                <a16:creationId xmlns:a16="http://schemas.microsoft.com/office/drawing/2014/main" id="{56DCB737-2688-7245-BDC0-A240650E03F0}"/>
              </a:ext>
            </a:extLst>
          </p:cNvPr>
          <p:cNvPicPr>
            <a:picLocks noChangeAspect="1"/>
          </p:cNvPicPr>
          <p:nvPr/>
        </p:nvPicPr>
        <p:blipFill>
          <a:blip r:embed="rId5"/>
          <a:stretch>
            <a:fillRect/>
          </a:stretch>
        </p:blipFill>
        <p:spPr>
          <a:xfrm>
            <a:off x="3707064" y="307670"/>
            <a:ext cx="2098888" cy="2088748"/>
          </a:xfrm>
          <a:prstGeom prst="rect">
            <a:avLst/>
          </a:prstGeom>
        </p:spPr>
      </p:pic>
      <p:sp>
        <p:nvSpPr>
          <p:cNvPr id="12" name="TextBox 11">
            <a:extLst>
              <a:ext uri="{FF2B5EF4-FFF2-40B4-BE49-F238E27FC236}">
                <a16:creationId xmlns:a16="http://schemas.microsoft.com/office/drawing/2014/main" id="{0F64907F-78CD-9240-99B5-C9E99BB79DC7}"/>
              </a:ext>
            </a:extLst>
          </p:cNvPr>
          <p:cNvSpPr txBox="1"/>
          <p:nvPr/>
        </p:nvSpPr>
        <p:spPr>
          <a:xfrm>
            <a:off x="6435922" y="258901"/>
            <a:ext cx="5541652" cy="3385542"/>
          </a:xfrm>
          <a:prstGeom prst="rect">
            <a:avLst/>
          </a:prstGeom>
          <a:noFill/>
        </p:spPr>
        <p:txBody>
          <a:bodyPr wrap="square" rtlCol="0">
            <a:spAutoFit/>
          </a:bodyPr>
          <a:lstStyle/>
          <a:p>
            <a:pPr algn="just"/>
            <a:r>
              <a:rPr lang="en-US" sz="1400" dirty="0" smtClean="0"/>
              <a:t>“</a:t>
            </a:r>
            <a:r>
              <a:rPr lang="en-US" sz="1400" dirty="0"/>
              <a:t>You may be getting tired of hearing things like </a:t>
            </a:r>
            <a:r>
              <a:rPr lang="en-US" sz="1400" i="1" dirty="0"/>
              <a:t>‘in these trying/challenging/unprecedented times…</a:t>
            </a:r>
            <a:r>
              <a:rPr lang="en-US" sz="1400" dirty="0"/>
              <a:t>’ followed by some genuine words of solidarity (or perhaps an attempt to sell you some stuff).  Yes, these are difficult times, but you’ve known difficulty before.  And you persisted.  After all, the difficult times are not the entirety of your experiences as a student, as a person, as a citizen.  These past few months do not define or diminish all that you’ve done.  You’ve had revelations, you’ve conquered obstacles, you’ve loved, you’ve been humbled, you’ve rejoiced, and you have grown.  My wish for you is that you look back on your time at this place and find yourself swimming in those memories, even the tough ones, revitalized by the experiences that shaped who you are and who you are becoming.”  </a:t>
            </a:r>
            <a:endParaRPr lang="en-US" sz="1400" dirty="0" smtClean="0"/>
          </a:p>
          <a:p>
            <a:pPr algn="just"/>
            <a:endParaRPr lang="en-US" sz="1400" dirty="0"/>
          </a:p>
          <a:p>
            <a:pPr lvl="0" algn="r"/>
            <a:r>
              <a:rPr lang="en-US" sz="1400" dirty="0"/>
              <a:t>     - </a:t>
            </a:r>
            <a:r>
              <a:rPr lang="en-US" sz="1400" dirty="0" smtClean="0"/>
              <a:t>Dr. Meg</a:t>
            </a:r>
            <a:r>
              <a:rPr lang="en-US" sz="1400" dirty="0"/>
              <a:t> Homer, </a:t>
            </a:r>
            <a:r>
              <a:rPr lang="en-US" sz="1400" i="1" dirty="0"/>
              <a:t>Assistant Director, Center for the Humaniti</a:t>
            </a:r>
            <a:r>
              <a:rPr lang="en-US" sz="1400" dirty="0"/>
              <a:t>es</a:t>
            </a:r>
          </a:p>
          <a:p>
            <a:endParaRPr lang="en-US" dirty="0"/>
          </a:p>
        </p:txBody>
      </p:sp>
      <p:sp>
        <p:nvSpPr>
          <p:cNvPr id="2" name="TextBox 1"/>
          <p:cNvSpPr txBox="1"/>
          <p:nvPr/>
        </p:nvSpPr>
        <p:spPr>
          <a:xfrm>
            <a:off x="160756" y="204836"/>
            <a:ext cx="2875837" cy="4770537"/>
          </a:xfrm>
          <a:prstGeom prst="rect">
            <a:avLst/>
          </a:prstGeom>
          <a:noFill/>
        </p:spPr>
        <p:txBody>
          <a:bodyPr wrap="square" rtlCol="0">
            <a:spAutoFit/>
          </a:bodyPr>
          <a:lstStyle/>
          <a:p>
            <a:r>
              <a:rPr lang="en-US" sz="1600" i="1" dirty="0">
                <a:solidFill>
                  <a:schemeClr val="accent2">
                    <a:lumMod val="50000"/>
                  </a:schemeClr>
                </a:solidFill>
              </a:rPr>
              <a:t>Hope is the thing with feathers -</a:t>
            </a:r>
          </a:p>
          <a:p>
            <a:r>
              <a:rPr lang="en-US" sz="1600" i="1" dirty="0">
                <a:solidFill>
                  <a:schemeClr val="accent2">
                    <a:lumMod val="50000"/>
                  </a:schemeClr>
                </a:solidFill>
              </a:rPr>
              <a:t>That perches in the soul -</a:t>
            </a:r>
          </a:p>
          <a:p>
            <a:r>
              <a:rPr lang="en-US" sz="1600" i="1" dirty="0">
                <a:solidFill>
                  <a:schemeClr val="accent2">
                    <a:lumMod val="50000"/>
                  </a:schemeClr>
                </a:solidFill>
              </a:rPr>
              <a:t>And sings the tune without the words -</a:t>
            </a:r>
          </a:p>
          <a:p>
            <a:r>
              <a:rPr lang="en-US" sz="1600" i="1" dirty="0">
                <a:solidFill>
                  <a:schemeClr val="accent2">
                    <a:lumMod val="50000"/>
                  </a:schemeClr>
                </a:solidFill>
              </a:rPr>
              <a:t>And never stops - at all -</a:t>
            </a:r>
          </a:p>
          <a:p>
            <a:r>
              <a:rPr lang="en-US" sz="1600" i="1" dirty="0">
                <a:solidFill>
                  <a:schemeClr val="accent2">
                    <a:lumMod val="50000"/>
                  </a:schemeClr>
                </a:solidFill>
              </a:rPr>
              <a:t> </a:t>
            </a:r>
          </a:p>
          <a:p>
            <a:r>
              <a:rPr lang="en-US" sz="1600" i="1" dirty="0">
                <a:solidFill>
                  <a:schemeClr val="accent2">
                    <a:lumMod val="50000"/>
                  </a:schemeClr>
                </a:solidFill>
              </a:rPr>
              <a:t>And sweetest - in the Gale - is heard -</a:t>
            </a:r>
          </a:p>
          <a:p>
            <a:r>
              <a:rPr lang="en-US" sz="1600" i="1" dirty="0">
                <a:solidFill>
                  <a:schemeClr val="accent2">
                    <a:lumMod val="50000"/>
                  </a:schemeClr>
                </a:solidFill>
              </a:rPr>
              <a:t>And sore must be the storm -</a:t>
            </a:r>
          </a:p>
          <a:p>
            <a:r>
              <a:rPr lang="en-US" sz="1600" i="1" dirty="0">
                <a:solidFill>
                  <a:schemeClr val="accent2">
                    <a:lumMod val="50000"/>
                  </a:schemeClr>
                </a:solidFill>
              </a:rPr>
              <a:t>That could abash the little Bird</a:t>
            </a:r>
          </a:p>
          <a:p>
            <a:r>
              <a:rPr lang="en-US" sz="1600" i="1" dirty="0">
                <a:solidFill>
                  <a:schemeClr val="accent2">
                    <a:lumMod val="50000"/>
                  </a:schemeClr>
                </a:solidFill>
              </a:rPr>
              <a:t>That kept so many warm -</a:t>
            </a:r>
          </a:p>
          <a:p>
            <a:r>
              <a:rPr lang="en-US" sz="1600" i="1" dirty="0">
                <a:solidFill>
                  <a:schemeClr val="accent2">
                    <a:lumMod val="50000"/>
                  </a:schemeClr>
                </a:solidFill>
              </a:rPr>
              <a:t> </a:t>
            </a:r>
          </a:p>
          <a:p>
            <a:r>
              <a:rPr lang="en-US" sz="1600" i="1" dirty="0">
                <a:solidFill>
                  <a:schemeClr val="accent2">
                    <a:lumMod val="50000"/>
                  </a:schemeClr>
                </a:solidFill>
              </a:rPr>
              <a:t>I’ve heard it in the </a:t>
            </a:r>
            <a:r>
              <a:rPr lang="en-US" sz="1600" i="1" dirty="0" err="1">
                <a:solidFill>
                  <a:schemeClr val="accent2">
                    <a:lumMod val="50000"/>
                  </a:schemeClr>
                </a:solidFill>
              </a:rPr>
              <a:t>chillest</a:t>
            </a:r>
            <a:r>
              <a:rPr lang="en-US" sz="1600" i="1" dirty="0">
                <a:solidFill>
                  <a:schemeClr val="accent2">
                    <a:lumMod val="50000"/>
                  </a:schemeClr>
                </a:solidFill>
              </a:rPr>
              <a:t> land -</a:t>
            </a:r>
          </a:p>
          <a:p>
            <a:r>
              <a:rPr lang="en-US" sz="1600" i="1" dirty="0">
                <a:solidFill>
                  <a:schemeClr val="accent2">
                    <a:lumMod val="50000"/>
                  </a:schemeClr>
                </a:solidFill>
              </a:rPr>
              <a:t>And on the strangest Sea -</a:t>
            </a:r>
          </a:p>
          <a:p>
            <a:r>
              <a:rPr lang="en-US" sz="1600" i="1" dirty="0">
                <a:solidFill>
                  <a:schemeClr val="accent2">
                    <a:lumMod val="50000"/>
                  </a:schemeClr>
                </a:solidFill>
              </a:rPr>
              <a:t>Yet - never - in Extremity,</a:t>
            </a:r>
          </a:p>
          <a:p>
            <a:r>
              <a:rPr lang="en-US" sz="1600" i="1" dirty="0">
                <a:solidFill>
                  <a:schemeClr val="accent2">
                    <a:lumMod val="50000"/>
                  </a:schemeClr>
                </a:solidFill>
              </a:rPr>
              <a:t>It asked a crumb - of me.</a:t>
            </a:r>
          </a:p>
          <a:p>
            <a:pPr lvl="2"/>
            <a:endParaRPr lang="en-US" sz="1600" dirty="0">
              <a:solidFill>
                <a:schemeClr val="accent2">
                  <a:lumMod val="50000"/>
                </a:schemeClr>
              </a:solidFill>
            </a:endParaRPr>
          </a:p>
          <a:p>
            <a:pPr lvl="2"/>
            <a:r>
              <a:rPr lang="en-US" sz="1600" dirty="0">
                <a:solidFill>
                  <a:schemeClr val="accent2">
                    <a:lumMod val="50000"/>
                  </a:schemeClr>
                </a:solidFill>
              </a:rPr>
              <a:t>-Emily Dickinson</a:t>
            </a:r>
          </a:p>
          <a:p>
            <a:endParaRPr lang="en-US" sz="1600" dirty="0"/>
          </a:p>
        </p:txBody>
      </p:sp>
    </p:spTree>
    <p:extLst>
      <p:ext uri="{BB962C8B-B14F-4D97-AF65-F5344CB8AC3E}">
        <p14:creationId xmlns:p14="http://schemas.microsoft.com/office/powerpoint/2010/main" val="349489862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47275">
        <p15:prstTrans prst="pageCurlDouble"/>
      </p:transition>
    </mc:Choice>
    <mc:Fallback>
      <p:transition spd="slow" advTm="47275">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5156F2A-7CCC-7F46-A699-83169176DACB}"/>
              </a:ext>
            </a:extLst>
          </p:cNvPr>
          <p:cNvSpPr/>
          <p:nvPr/>
        </p:nvSpPr>
        <p:spPr>
          <a:xfrm>
            <a:off x="0" y="0"/>
            <a:ext cx="6100011" cy="6858000"/>
          </a:xfrm>
          <a:prstGeom prst="rect">
            <a:avLst/>
          </a:prstGeom>
          <a:gradFill flip="none" rotWithShape="1">
            <a:gsLst>
              <a:gs pos="0">
                <a:schemeClr val="bg1">
                  <a:lumMod val="95000"/>
                  <a:shade val="30000"/>
                  <a:satMod val="115000"/>
                </a:schemeClr>
              </a:gs>
              <a:gs pos="50000">
                <a:schemeClr val="bg1">
                  <a:lumMod val="95000"/>
                  <a:shade val="67500"/>
                  <a:satMod val="115000"/>
                </a:schemeClr>
              </a:gs>
              <a:gs pos="100000">
                <a:schemeClr val="bg1">
                  <a:lumMod val="95000"/>
                  <a:shade val="100000"/>
                  <a:satMod val="115000"/>
                </a:schemeClr>
              </a:gs>
            </a:gsLst>
            <a:lin ang="10800000" scaled="1"/>
            <a:tileRect/>
          </a:gra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02344C3-CD38-574F-9A8A-DE371A58D6E3}"/>
              </a:ext>
            </a:extLst>
          </p:cNvPr>
          <p:cNvSpPr/>
          <p:nvPr/>
        </p:nvSpPr>
        <p:spPr>
          <a:xfrm>
            <a:off x="6100011" y="0"/>
            <a:ext cx="6091989" cy="6858000"/>
          </a:xfrm>
          <a:prstGeom prst="rect">
            <a:avLst/>
          </a:prstGeom>
          <a:gradFill flip="none" rotWithShape="1">
            <a:gsLst>
              <a:gs pos="0">
                <a:schemeClr val="bg1">
                  <a:lumMod val="95000"/>
                  <a:shade val="30000"/>
                  <a:satMod val="115000"/>
                </a:schemeClr>
              </a:gs>
              <a:gs pos="50000">
                <a:schemeClr val="bg1">
                  <a:lumMod val="95000"/>
                  <a:shade val="67500"/>
                  <a:satMod val="115000"/>
                </a:schemeClr>
              </a:gs>
              <a:gs pos="100000">
                <a:schemeClr val="bg1">
                  <a:lumMod val="95000"/>
                  <a:shade val="100000"/>
                  <a:satMod val="115000"/>
                </a:schemeClr>
              </a:gs>
            </a:gsLst>
            <a:lin ang="0" scaled="1"/>
            <a:tileRect/>
          </a:gra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354C7CE-274B-2246-9C94-10DE70D0E631}"/>
              </a:ext>
            </a:extLst>
          </p:cNvPr>
          <p:cNvSpPr txBox="1"/>
          <p:nvPr/>
        </p:nvSpPr>
        <p:spPr>
          <a:xfrm>
            <a:off x="0" y="6581001"/>
            <a:ext cx="433136" cy="276999"/>
          </a:xfrm>
          <a:prstGeom prst="rect">
            <a:avLst/>
          </a:prstGeom>
          <a:noFill/>
        </p:spPr>
        <p:txBody>
          <a:bodyPr wrap="square" rtlCol="0">
            <a:spAutoFit/>
          </a:bodyPr>
          <a:lstStyle/>
          <a:p>
            <a:r>
              <a:rPr lang="en-US" sz="1200" dirty="0"/>
              <a:t>7</a:t>
            </a:r>
          </a:p>
        </p:txBody>
      </p:sp>
      <p:sp>
        <p:nvSpPr>
          <p:cNvPr id="7" name="TextBox 6">
            <a:extLst>
              <a:ext uri="{FF2B5EF4-FFF2-40B4-BE49-F238E27FC236}">
                <a16:creationId xmlns:a16="http://schemas.microsoft.com/office/drawing/2014/main" id="{C1903A7E-FDAA-DD4C-9A03-45AF9103BE3C}"/>
              </a:ext>
            </a:extLst>
          </p:cNvPr>
          <p:cNvSpPr txBox="1"/>
          <p:nvPr/>
        </p:nvSpPr>
        <p:spPr>
          <a:xfrm>
            <a:off x="11895222" y="6581000"/>
            <a:ext cx="296778" cy="276999"/>
          </a:xfrm>
          <a:prstGeom prst="rect">
            <a:avLst/>
          </a:prstGeom>
          <a:noFill/>
        </p:spPr>
        <p:txBody>
          <a:bodyPr wrap="square" rtlCol="0">
            <a:spAutoFit/>
          </a:bodyPr>
          <a:lstStyle/>
          <a:p>
            <a:r>
              <a:rPr lang="en-US" sz="1200" dirty="0"/>
              <a:t>8</a:t>
            </a:r>
          </a:p>
        </p:txBody>
      </p:sp>
      <p:pic>
        <p:nvPicPr>
          <p:cNvPr id="9" name="Picture 8">
            <a:extLst>
              <a:ext uri="{FF2B5EF4-FFF2-40B4-BE49-F238E27FC236}">
                <a16:creationId xmlns:a16="http://schemas.microsoft.com/office/drawing/2014/main" id="{9D77ECBC-A284-734C-91EF-3CA392115388}"/>
              </a:ext>
            </a:extLst>
          </p:cNvPr>
          <p:cNvPicPr>
            <a:picLocks noChangeAspect="1"/>
          </p:cNvPicPr>
          <p:nvPr/>
        </p:nvPicPr>
        <p:blipFill>
          <a:blip r:embed="rId3"/>
          <a:stretch>
            <a:fillRect/>
          </a:stretch>
        </p:blipFill>
        <p:spPr>
          <a:xfrm>
            <a:off x="7751285" y="228473"/>
            <a:ext cx="4178237" cy="2642720"/>
          </a:xfrm>
          <a:prstGeom prst="rect">
            <a:avLst/>
          </a:prstGeom>
        </p:spPr>
      </p:pic>
      <p:sp>
        <p:nvSpPr>
          <p:cNvPr id="8" name="TextBox 7">
            <a:extLst>
              <a:ext uri="{FF2B5EF4-FFF2-40B4-BE49-F238E27FC236}">
                <a16:creationId xmlns:a16="http://schemas.microsoft.com/office/drawing/2014/main" id="{7CBD8282-D5C6-AD41-A732-5C9B61EB77B0}"/>
              </a:ext>
            </a:extLst>
          </p:cNvPr>
          <p:cNvSpPr txBox="1"/>
          <p:nvPr/>
        </p:nvSpPr>
        <p:spPr>
          <a:xfrm>
            <a:off x="6300787" y="3171825"/>
            <a:ext cx="5628735" cy="3385542"/>
          </a:xfrm>
          <a:prstGeom prst="rect">
            <a:avLst/>
          </a:prstGeom>
          <a:noFill/>
          <a:ln>
            <a:solidFill>
              <a:schemeClr val="tx1"/>
            </a:solidFill>
          </a:ln>
        </p:spPr>
        <p:txBody>
          <a:bodyPr wrap="square" rtlCol="0">
            <a:spAutoFit/>
          </a:bodyPr>
          <a:lstStyle/>
          <a:p>
            <a:r>
              <a:rPr lang="en-US" sz="1400" dirty="0"/>
              <a:t>In 1593, the “Black Death” bubonic plague killed over 15,000 people and the theaters closed in Elizabethan London.</a:t>
            </a:r>
          </a:p>
          <a:p>
            <a:endParaRPr lang="en-US" sz="800" dirty="0"/>
          </a:p>
          <a:p>
            <a:r>
              <a:rPr lang="en-US" sz="1400" dirty="0"/>
              <a:t>In 1603 plague struck again, killing over 30,000 people. It hit again in 1608.</a:t>
            </a:r>
          </a:p>
          <a:p>
            <a:endParaRPr lang="en-US" sz="800" dirty="0"/>
          </a:p>
          <a:p>
            <a:r>
              <a:rPr lang="en-US" sz="1400" dirty="0"/>
              <a:t>Theater did not die.</a:t>
            </a:r>
          </a:p>
          <a:p>
            <a:endParaRPr lang="en-US" sz="800" dirty="0"/>
          </a:p>
          <a:p>
            <a:r>
              <a:rPr lang="en-US" sz="1400" dirty="0"/>
              <a:t>During these years, Shakespeare wrote many of his great masterworks including </a:t>
            </a:r>
            <a:r>
              <a:rPr lang="en-US" sz="1400" i="1" dirty="0"/>
              <a:t>King Lear</a:t>
            </a:r>
            <a:r>
              <a:rPr lang="en-US" sz="1400" dirty="0"/>
              <a:t>, </a:t>
            </a:r>
            <a:r>
              <a:rPr lang="en-US" sz="1400" i="1" dirty="0"/>
              <a:t>The Winter’s Tale</a:t>
            </a:r>
            <a:r>
              <a:rPr lang="en-US" sz="1400" dirty="0"/>
              <a:t>, </a:t>
            </a:r>
            <a:r>
              <a:rPr lang="en-US" sz="1400" i="1" dirty="0"/>
              <a:t>The Tempest</a:t>
            </a:r>
            <a:r>
              <a:rPr lang="en-US" sz="1400" dirty="0"/>
              <a:t>, Hamlet, </a:t>
            </a:r>
            <a:r>
              <a:rPr lang="en-US" sz="1400" i="1" dirty="0"/>
              <a:t>A Midsummer Night’s Dream</a:t>
            </a:r>
            <a:r>
              <a:rPr lang="en-US" sz="1400" dirty="0"/>
              <a:t>, </a:t>
            </a:r>
            <a:r>
              <a:rPr lang="en-US" sz="1400" i="1" dirty="0"/>
              <a:t>Twelfth Night</a:t>
            </a:r>
            <a:r>
              <a:rPr lang="en-US" sz="1400" dirty="0"/>
              <a:t>, and </a:t>
            </a:r>
            <a:r>
              <a:rPr lang="en-US" sz="1400" i="1" dirty="0"/>
              <a:t>Cymbeline</a:t>
            </a:r>
            <a:r>
              <a:rPr lang="en-US" sz="1400" dirty="0"/>
              <a:t>, to name a few of his brilliant tragedies &amp; comedies.</a:t>
            </a:r>
          </a:p>
          <a:p>
            <a:endParaRPr lang="en-US" sz="800" dirty="0"/>
          </a:p>
          <a:p>
            <a:r>
              <a:rPr lang="en-US" sz="1400" dirty="0"/>
              <a:t>This is not the end. You will persevere. The best is still ahead! Hang in there, class of 2020! </a:t>
            </a:r>
          </a:p>
          <a:p>
            <a:r>
              <a:rPr lang="en-US" sz="1400" dirty="0"/>
              <a:t> </a:t>
            </a:r>
          </a:p>
          <a:p>
            <a:r>
              <a:rPr lang="en-US" sz="1400" dirty="0"/>
              <a:t>Congratulations &amp; best wishes,</a:t>
            </a:r>
          </a:p>
          <a:p>
            <a:r>
              <a:rPr lang="en-US" sz="1400" dirty="0" smtClean="0"/>
              <a:t>Dr. Darren</a:t>
            </a:r>
            <a:r>
              <a:rPr lang="en-US" sz="1400" dirty="0"/>
              <a:t> </a:t>
            </a:r>
            <a:r>
              <a:rPr lang="en-US" sz="1400" dirty="0" smtClean="0"/>
              <a:t>Blaney, </a:t>
            </a:r>
            <a:r>
              <a:rPr lang="en-US" sz="1400" i="1" dirty="0"/>
              <a:t>Lecturer of Theatre Arts</a:t>
            </a:r>
          </a:p>
        </p:txBody>
      </p:sp>
      <p:sp>
        <p:nvSpPr>
          <p:cNvPr id="10" name="TextBox 9">
            <a:extLst>
              <a:ext uri="{FF2B5EF4-FFF2-40B4-BE49-F238E27FC236}">
                <a16:creationId xmlns:a16="http://schemas.microsoft.com/office/drawing/2014/main" id="{F089DE7B-E1F0-C243-ACA9-A8E83A402FEA}"/>
              </a:ext>
            </a:extLst>
          </p:cNvPr>
          <p:cNvSpPr txBox="1"/>
          <p:nvPr/>
        </p:nvSpPr>
        <p:spPr>
          <a:xfrm>
            <a:off x="379127" y="228472"/>
            <a:ext cx="5341756" cy="1600438"/>
          </a:xfrm>
          <a:prstGeom prst="rect">
            <a:avLst/>
          </a:prstGeom>
          <a:noFill/>
        </p:spPr>
        <p:txBody>
          <a:bodyPr wrap="square" rtlCol="0">
            <a:spAutoFit/>
          </a:bodyPr>
          <a:lstStyle/>
          <a:p>
            <a:r>
              <a:rPr lang="en-US" sz="1400" dirty="0" smtClean="0"/>
              <a:t>From Dr. John Paul Russo, </a:t>
            </a:r>
            <a:r>
              <a:rPr lang="en-US" sz="1400" i="1" dirty="0" smtClean="0"/>
              <a:t>Professor of Classics</a:t>
            </a:r>
          </a:p>
          <a:p>
            <a:endParaRPr lang="en-US" sz="1400" dirty="0"/>
          </a:p>
          <a:p>
            <a:r>
              <a:rPr lang="en-US" sz="1400" dirty="0" smtClean="0"/>
              <a:t>“Life </a:t>
            </a:r>
            <a:r>
              <a:rPr lang="en-US" sz="1400" dirty="0"/>
              <a:t>is not short; we make it short,” wrote the Latin writer Seneca. That is, we squander our time: “Life is sufficiently long, and has been granted with enough generosity for us to accomplish the greatest things, provided that in its entirety it is well invested.” </a:t>
            </a:r>
          </a:p>
          <a:p>
            <a:pPr algn="r"/>
            <a:r>
              <a:rPr lang="en-US" sz="1400" dirty="0"/>
              <a:t>- </a:t>
            </a:r>
            <a:r>
              <a:rPr lang="en-US" sz="1400" i="1" dirty="0"/>
              <a:t>On the Shortness of Life </a:t>
            </a:r>
            <a:r>
              <a:rPr lang="en-US" sz="1400" dirty="0"/>
              <a:t>(trans. J. Davie</a:t>
            </a:r>
            <a:r>
              <a:rPr lang="en-US" sz="1400" dirty="0" smtClean="0"/>
              <a:t>)</a:t>
            </a:r>
            <a:endParaRPr lang="en-US" sz="1400" dirty="0"/>
          </a:p>
        </p:txBody>
      </p:sp>
      <p:pic>
        <p:nvPicPr>
          <p:cNvPr id="11" name="Picture 10">
            <a:extLst>
              <a:ext uri="{FF2B5EF4-FFF2-40B4-BE49-F238E27FC236}">
                <a16:creationId xmlns:a16="http://schemas.microsoft.com/office/drawing/2014/main" id="{A9CFEBFD-1050-1C42-8B8C-E6EFF0302D34}"/>
              </a:ext>
            </a:extLst>
          </p:cNvPr>
          <p:cNvPicPr>
            <a:picLocks noChangeAspect="1"/>
          </p:cNvPicPr>
          <p:nvPr/>
        </p:nvPicPr>
        <p:blipFill>
          <a:blip r:embed="rId4"/>
          <a:stretch>
            <a:fillRect/>
          </a:stretch>
        </p:blipFill>
        <p:spPr>
          <a:xfrm>
            <a:off x="379127" y="1944499"/>
            <a:ext cx="5341756" cy="4199858"/>
          </a:xfrm>
          <a:prstGeom prst="rect">
            <a:avLst/>
          </a:prstGeom>
        </p:spPr>
      </p:pic>
      <p:sp>
        <p:nvSpPr>
          <p:cNvPr id="12" name="TextBox 11">
            <a:extLst>
              <a:ext uri="{FF2B5EF4-FFF2-40B4-BE49-F238E27FC236}">
                <a16:creationId xmlns:a16="http://schemas.microsoft.com/office/drawing/2014/main" id="{8D3B5043-0E97-A940-98CF-08B76D299428}"/>
              </a:ext>
            </a:extLst>
          </p:cNvPr>
          <p:cNvSpPr txBox="1"/>
          <p:nvPr/>
        </p:nvSpPr>
        <p:spPr>
          <a:xfrm>
            <a:off x="278739" y="6141356"/>
            <a:ext cx="5720884" cy="553998"/>
          </a:xfrm>
          <a:prstGeom prst="rect">
            <a:avLst/>
          </a:prstGeom>
          <a:noFill/>
        </p:spPr>
        <p:txBody>
          <a:bodyPr wrap="square" rtlCol="0">
            <a:spAutoFit/>
          </a:bodyPr>
          <a:lstStyle/>
          <a:p>
            <a:pPr algn="ctr"/>
            <a:r>
              <a:rPr lang="en-US" sz="1000" i="1" dirty="0"/>
              <a:t>Sigma Tau Delta executive board members accept the Outstanding Chapter Award in recognition of their achievement and service in celebrating the English language. Photographed from left to right are: Nathalie Mairena (Senior), William Stickle (Senior), Chinoia Weir (Senior) and Brice Sewell (Junior).</a:t>
            </a:r>
          </a:p>
        </p:txBody>
      </p:sp>
      <p:sp>
        <p:nvSpPr>
          <p:cNvPr id="13" name="TextBox 12">
            <a:extLst>
              <a:ext uri="{FF2B5EF4-FFF2-40B4-BE49-F238E27FC236}">
                <a16:creationId xmlns:a16="http://schemas.microsoft.com/office/drawing/2014/main" id="{5572F69A-6B60-454F-9C66-183F4FE73BA3}"/>
              </a:ext>
            </a:extLst>
          </p:cNvPr>
          <p:cNvSpPr txBox="1"/>
          <p:nvPr/>
        </p:nvSpPr>
        <p:spPr>
          <a:xfrm>
            <a:off x="6200399" y="770305"/>
            <a:ext cx="1550887" cy="1631216"/>
          </a:xfrm>
          <a:prstGeom prst="rect">
            <a:avLst/>
          </a:prstGeom>
          <a:noFill/>
        </p:spPr>
        <p:txBody>
          <a:bodyPr wrap="square" rtlCol="0">
            <a:spAutoFit/>
          </a:bodyPr>
          <a:lstStyle/>
          <a:p>
            <a:r>
              <a:rPr lang="en-US" sz="1000" i="1" dirty="0"/>
              <a:t>Sophia Leicht and classmate Dayana Corton performing the roles of Cassandra and Hecuba respectively in the Jerry Herman Ring Theatre’s production of The Trojan Women by Ellen McLaughlin from this February"</a:t>
            </a:r>
          </a:p>
        </p:txBody>
      </p:sp>
    </p:spTree>
    <p:extLst>
      <p:ext uri="{BB962C8B-B14F-4D97-AF65-F5344CB8AC3E}">
        <p14:creationId xmlns:p14="http://schemas.microsoft.com/office/powerpoint/2010/main" val="134050368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25556">
        <p15:prstTrans prst="pageCurlDouble"/>
      </p:transition>
    </mc:Choice>
    <mc:Fallback>
      <p:transition spd="slow" advTm="25556">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5156F2A-7CCC-7F46-A699-83169176DACB}"/>
              </a:ext>
            </a:extLst>
          </p:cNvPr>
          <p:cNvSpPr/>
          <p:nvPr/>
        </p:nvSpPr>
        <p:spPr>
          <a:xfrm>
            <a:off x="0" y="0"/>
            <a:ext cx="6100011" cy="6858000"/>
          </a:xfrm>
          <a:prstGeom prst="rect">
            <a:avLst/>
          </a:prstGeom>
          <a:gradFill flip="none" rotWithShape="1">
            <a:gsLst>
              <a:gs pos="0">
                <a:schemeClr val="bg1">
                  <a:lumMod val="95000"/>
                  <a:shade val="30000"/>
                  <a:satMod val="115000"/>
                </a:schemeClr>
              </a:gs>
              <a:gs pos="50000">
                <a:schemeClr val="bg1">
                  <a:lumMod val="95000"/>
                  <a:shade val="67500"/>
                  <a:satMod val="115000"/>
                </a:schemeClr>
              </a:gs>
              <a:gs pos="100000">
                <a:schemeClr val="bg1">
                  <a:lumMod val="95000"/>
                  <a:shade val="100000"/>
                  <a:satMod val="115000"/>
                </a:schemeClr>
              </a:gs>
            </a:gsLst>
            <a:lin ang="10800000" scaled="1"/>
            <a:tileRect/>
          </a:gra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02344C3-CD38-574F-9A8A-DE371A58D6E3}"/>
              </a:ext>
            </a:extLst>
          </p:cNvPr>
          <p:cNvSpPr/>
          <p:nvPr/>
        </p:nvSpPr>
        <p:spPr>
          <a:xfrm>
            <a:off x="6100011" y="0"/>
            <a:ext cx="6091989" cy="6858000"/>
          </a:xfrm>
          <a:prstGeom prst="rect">
            <a:avLst/>
          </a:prstGeom>
          <a:gradFill flip="none" rotWithShape="1">
            <a:gsLst>
              <a:gs pos="0">
                <a:schemeClr val="bg1">
                  <a:lumMod val="95000"/>
                  <a:shade val="30000"/>
                  <a:satMod val="115000"/>
                </a:schemeClr>
              </a:gs>
              <a:gs pos="50000">
                <a:schemeClr val="bg1">
                  <a:lumMod val="95000"/>
                  <a:shade val="67500"/>
                  <a:satMod val="115000"/>
                </a:schemeClr>
              </a:gs>
              <a:gs pos="100000">
                <a:schemeClr val="bg1">
                  <a:lumMod val="95000"/>
                  <a:shade val="100000"/>
                  <a:satMod val="115000"/>
                </a:schemeClr>
              </a:gs>
            </a:gsLst>
            <a:lin ang="0" scaled="1"/>
            <a:tileRect/>
          </a:gra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1903A7E-FDAA-DD4C-9A03-45AF9103BE3C}"/>
              </a:ext>
            </a:extLst>
          </p:cNvPr>
          <p:cNvSpPr txBox="1"/>
          <p:nvPr/>
        </p:nvSpPr>
        <p:spPr>
          <a:xfrm>
            <a:off x="11860696" y="6581000"/>
            <a:ext cx="339326" cy="276999"/>
          </a:xfrm>
          <a:prstGeom prst="rect">
            <a:avLst/>
          </a:prstGeom>
          <a:noFill/>
        </p:spPr>
        <p:txBody>
          <a:bodyPr wrap="square" rtlCol="0">
            <a:spAutoFit/>
          </a:bodyPr>
          <a:lstStyle/>
          <a:p>
            <a:r>
              <a:rPr lang="en-US" sz="1200" dirty="0"/>
              <a:t>10</a:t>
            </a:r>
          </a:p>
        </p:txBody>
      </p:sp>
      <p:sp>
        <p:nvSpPr>
          <p:cNvPr id="2" name="TextBox 1">
            <a:extLst>
              <a:ext uri="{FF2B5EF4-FFF2-40B4-BE49-F238E27FC236}">
                <a16:creationId xmlns:a16="http://schemas.microsoft.com/office/drawing/2014/main" id="{1C46B776-2A98-D546-B806-CF1925D60DC3}"/>
              </a:ext>
            </a:extLst>
          </p:cNvPr>
          <p:cNvSpPr txBox="1"/>
          <p:nvPr/>
        </p:nvSpPr>
        <p:spPr>
          <a:xfrm>
            <a:off x="181247" y="382012"/>
            <a:ext cx="5600700" cy="3046988"/>
          </a:xfrm>
          <a:prstGeom prst="rect">
            <a:avLst/>
          </a:prstGeom>
          <a:noFill/>
        </p:spPr>
        <p:txBody>
          <a:bodyPr wrap="square" rtlCol="0">
            <a:spAutoFit/>
          </a:bodyPr>
          <a:lstStyle/>
          <a:p>
            <a:r>
              <a:rPr lang="en-US" sz="1600" dirty="0">
                <a:solidFill>
                  <a:schemeClr val="accent2">
                    <a:lumMod val="50000"/>
                  </a:schemeClr>
                </a:solidFill>
              </a:rPr>
              <a:t>To my graduating seniors: You already know how heartbroken I am that we cannot end our semester together in the same room. Nevertheless, I want to send them huge CONGRATULATIONS, and to remind you that what you have learned together with your fellow writers here at UM has enormous value. For without stories, life quickly become chaotic. We never know who needs the story we have to tell, who will find in it meaning, or hope, or sense of purpose. And let us also remember the lesson from Amor </a:t>
            </a:r>
            <a:r>
              <a:rPr lang="en-US" sz="1600" dirty="0" err="1">
                <a:solidFill>
                  <a:schemeClr val="accent2">
                    <a:lumMod val="50000"/>
                  </a:schemeClr>
                </a:solidFill>
              </a:rPr>
              <a:t>Towles'Count</a:t>
            </a:r>
            <a:r>
              <a:rPr lang="en-US" sz="1600" dirty="0">
                <a:solidFill>
                  <a:schemeClr val="accent2">
                    <a:lumMod val="50000"/>
                  </a:schemeClr>
                </a:solidFill>
              </a:rPr>
              <a:t> Rostov, in his "...essential faith that by the smallest of one's actions one can restore some sense of order to the world..." </a:t>
            </a:r>
          </a:p>
          <a:p>
            <a:pPr algn="r"/>
            <a:r>
              <a:rPr lang="en-US" sz="1600" dirty="0">
                <a:solidFill>
                  <a:schemeClr val="accent2">
                    <a:lumMod val="50000"/>
                  </a:schemeClr>
                </a:solidFill>
              </a:rPr>
              <a:t>- Martha Otis</a:t>
            </a:r>
            <a:endParaRPr lang="en-US" sz="1600" i="1" dirty="0">
              <a:solidFill>
                <a:schemeClr val="accent2">
                  <a:lumMod val="50000"/>
                </a:schemeClr>
              </a:solidFill>
            </a:endParaRPr>
          </a:p>
        </p:txBody>
      </p:sp>
      <p:sp>
        <p:nvSpPr>
          <p:cNvPr id="8" name="TextBox 7">
            <a:extLst>
              <a:ext uri="{FF2B5EF4-FFF2-40B4-BE49-F238E27FC236}">
                <a16:creationId xmlns:a16="http://schemas.microsoft.com/office/drawing/2014/main" id="{CB3540D0-4BFA-C142-B064-E37F0D0BD237}"/>
              </a:ext>
            </a:extLst>
          </p:cNvPr>
          <p:cNvSpPr txBox="1"/>
          <p:nvPr/>
        </p:nvSpPr>
        <p:spPr>
          <a:xfrm>
            <a:off x="6282489" y="3082780"/>
            <a:ext cx="5909511" cy="3416320"/>
          </a:xfrm>
          <a:prstGeom prst="rect">
            <a:avLst/>
          </a:prstGeom>
          <a:noFill/>
        </p:spPr>
        <p:txBody>
          <a:bodyPr wrap="square" rtlCol="0">
            <a:spAutoFit/>
          </a:bodyPr>
          <a:lstStyle/>
          <a:p>
            <a:r>
              <a:rPr lang="en-US" dirty="0"/>
              <a:t>Whether your next step is grad school, a job, or a gap year, here are two inspiring quotations from my favorite writer about having the courage and passion to pursue what matters to you: </a:t>
            </a:r>
          </a:p>
          <a:p>
            <a:r>
              <a:rPr lang="en-US" dirty="0"/>
              <a:t> </a:t>
            </a:r>
          </a:p>
          <a:p>
            <a:pPr lvl="1"/>
            <a:r>
              <a:rPr lang="en-US" dirty="0"/>
              <a:t>“What is now proved was once only imagined.” William Blake, </a:t>
            </a:r>
            <a:r>
              <a:rPr lang="en-US" i="1" dirty="0"/>
              <a:t>Auguries of Innocence</a:t>
            </a:r>
          </a:p>
          <a:p>
            <a:r>
              <a:rPr lang="en-US" dirty="0" smtClean="0"/>
              <a:t> </a:t>
            </a:r>
          </a:p>
          <a:p>
            <a:pPr lvl="1"/>
            <a:r>
              <a:rPr lang="en-US" dirty="0" smtClean="0"/>
              <a:t>“I cared not for consequences but wrote.” William Blake, </a:t>
            </a:r>
            <a:r>
              <a:rPr lang="en-US" i="1" dirty="0" smtClean="0"/>
              <a:t>Marriage of Heaven and Hell</a:t>
            </a:r>
          </a:p>
          <a:p>
            <a:r>
              <a:rPr lang="en-US" i="1" dirty="0"/>
              <a:t> </a:t>
            </a:r>
          </a:p>
          <a:p>
            <a:pPr lvl="1" algn="r"/>
            <a:r>
              <a:rPr lang="en-US" dirty="0"/>
              <a:t>- Kathryn Freeman</a:t>
            </a:r>
          </a:p>
        </p:txBody>
      </p:sp>
      <p:pic>
        <p:nvPicPr>
          <p:cNvPr id="10" name="Picture 9">
            <a:extLst>
              <a:ext uri="{FF2B5EF4-FFF2-40B4-BE49-F238E27FC236}">
                <a16:creationId xmlns:a16="http://schemas.microsoft.com/office/drawing/2014/main" id="{0F981694-8A94-BF4F-ACEF-AC65DE5FD12C}"/>
              </a:ext>
            </a:extLst>
          </p:cNvPr>
          <p:cNvPicPr>
            <a:picLocks noChangeAspect="1"/>
          </p:cNvPicPr>
          <p:nvPr/>
        </p:nvPicPr>
        <p:blipFill>
          <a:blip r:embed="rId2"/>
          <a:stretch>
            <a:fillRect/>
          </a:stretch>
        </p:blipFill>
        <p:spPr>
          <a:xfrm>
            <a:off x="7012277" y="69170"/>
            <a:ext cx="3970678" cy="2944440"/>
          </a:xfrm>
          <a:prstGeom prst="rect">
            <a:avLst/>
          </a:prstGeom>
        </p:spPr>
      </p:pic>
      <p:sp>
        <p:nvSpPr>
          <p:cNvPr id="13" name="Rectangle 1">
            <a:extLst>
              <a:ext uri="{FF2B5EF4-FFF2-40B4-BE49-F238E27FC236}">
                <a16:creationId xmlns:a16="http://schemas.microsoft.com/office/drawing/2014/main" id="{E0AFAE99-73A1-8C4E-8FCF-107BBD3CAA0C}"/>
              </a:ext>
            </a:extLst>
          </p:cNvPr>
          <p:cNvSpPr>
            <a:spLocks noChangeArrowheads="1"/>
          </p:cNvSpPr>
          <p:nvPr/>
        </p:nvSpPr>
        <p:spPr bwMode="auto">
          <a:xfrm>
            <a:off x="181247" y="4037322"/>
            <a:ext cx="2184709"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10101"/>
                </a:solidFill>
                <a:effectLst/>
                <a:ea typeface="Times New Roman" panose="02020603050405020304" pitchFamily="18" charset="0"/>
                <a:cs typeface="Arial" panose="020B0604020202020204" pitchFamily="34" charset="0"/>
              </a:rPr>
              <a:t>“Hoping for the best, prepared for the worst,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10101"/>
                </a:solidFill>
                <a:effectLst/>
                <a:ea typeface="Times New Roman" panose="02020603050405020304" pitchFamily="18" charset="0"/>
                <a:cs typeface="Arial" panose="020B0604020202020204" pitchFamily="34" charset="0"/>
              </a:rPr>
              <a:t>and unsurprised by anything in between.”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b="0" i="0" u="none" strike="noStrike" cap="none" normalizeH="0" baseline="0" dirty="0">
              <a:ln>
                <a:noFill/>
              </a:ln>
              <a:solidFill>
                <a:srgbClr val="010101"/>
              </a:solidFill>
              <a:effectLst/>
              <a:ea typeface="Times New Roman" panose="02020603050405020304" pitchFamily="18"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10101"/>
                </a:solidFill>
                <a:effectLst/>
                <a:ea typeface="Times New Roman" panose="02020603050405020304" pitchFamily="18" charset="0"/>
                <a:cs typeface="Arial" panose="020B0604020202020204" pitchFamily="34" charset="0"/>
              </a:rPr>
              <a:t>–</a:t>
            </a:r>
            <a:r>
              <a:rPr kumimoji="0" lang="en-US" altLang="en-US" sz="1600" b="0" i="1" u="none" strike="noStrike" cap="none" normalizeH="0" baseline="0" dirty="0">
                <a:ln>
                  <a:noFill/>
                </a:ln>
                <a:solidFill>
                  <a:srgbClr val="010101"/>
                </a:solidFill>
                <a:effectLst/>
                <a:ea typeface="Times New Roman" panose="02020603050405020304" pitchFamily="18" charset="0"/>
                <a:cs typeface="Arial" panose="020B0604020202020204" pitchFamily="34" charset="0"/>
              </a:rPr>
              <a:t>I Know Why the Caged Bird Sings </a:t>
            </a:r>
          </a:p>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10101"/>
                </a:solidFill>
                <a:effectLst/>
                <a:ea typeface="Times New Roman" panose="02020603050405020304" pitchFamily="18" charset="0"/>
                <a:cs typeface="Arial" panose="020B0604020202020204" pitchFamily="34" charset="0"/>
              </a:rPr>
              <a:t>by Maya Angelou</a:t>
            </a:r>
            <a:endParaRPr kumimoji="0" lang="en-US" altLang="en-US" sz="1600" b="0" i="0" u="none" strike="noStrike" cap="none" normalizeH="0" baseline="0" dirty="0">
              <a:ln>
                <a:noFill/>
              </a:ln>
              <a:solidFill>
                <a:schemeClr val="tx1"/>
              </a:solidFill>
              <a:effectLst/>
            </a:endParaRPr>
          </a:p>
        </p:txBody>
      </p:sp>
      <p:sp>
        <p:nvSpPr>
          <p:cNvPr id="6" name="TextBox 5">
            <a:extLst>
              <a:ext uri="{FF2B5EF4-FFF2-40B4-BE49-F238E27FC236}">
                <a16:creationId xmlns:a16="http://schemas.microsoft.com/office/drawing/2014/main" id="{D354C7CE-274B-2246-9C94-10DE70D0E631}"/>
              </a:ext>
            </a:extLst>
          </p:cNvPr>
          <p:cNvSpPr txBox="1"/>
          <p:nvPr/>
        </p:nvSpPr>
        <p:spPr>
          <a:xfrm>
            <a:off x="0" y="6581001"/>
            <a:ext cx="433136" cy="276999"/>
          </a:xfrm>
          <a:prstGeom prst="rect">
            <a:avLst/>
          </a:prstGeom>
          <a:noFill/>
        </p:spPr>
        <p:txBody>
          <a:bodyPr wrap="square" rtlCol="0">
            <a:spAutoFit/>
          </a:bodyPr>
          <a:lstStyle/>
          <a:p>
            <a:r>
              <a:rPr lang="en-US" sz="1200" dirty="0"/>
              <a:t>9</a:t>
            </a:r>
          </a:p>
        </p:txBody>
      </p:sp>
      <p:pic>
        <p:nvPicPr>
          <p:cNvPr id="15" name="Picture 14">
            <a:extLst>
              <a:ext uri="{FF2B5EF4-FFF2-40B4-BE49-F238E27FC236}">
                <a16:creationId xmlns:a16="http://schemas.microsoft.com/office/drawing/2014/main" id="{56949A6F-82E5-B948-B81F-29B31F5F3F49}"/>
              </a:ext>
            </a:extLst>
          </p:cNvPr>
          <p:cNvPicPr>
            <a:picLocks noChangeAspect="1"/>
          </p:cNvPicPr>
          <p:nvPr/>
        </p:nvPicPr>
        <p:blipFill>
          <a:blip r:embed="rId3"/>
          <a:stretch>
            <a:fillRect/>
          </a:stretch>
        </p:blipFill>
        <p:spPr>
          <a:xfrm>
            <a:off x="2365956" y="3879481"/>
            <a:ext cx="3579649" cy="2377786"/>
          </a:xfrm>
          <a:prstGeom prst="rect">
            <a:avLst/>
          </a:prstGeom>
        </p:spPr>
      </p:pic>
    </p:spTree>
    <p:extLst>
      <p:ext uri="{BB962C8B-B14F-4D97-AF65-F5344CB8AC3E}">
        <p14:creationId xmlns:p14="http://schemas.microsoft.com/office/powerpoint/2010/main" val="208786970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24619">
        <p15:prstTrans prst="pageCurlDouble"/>
      </p:transition>
    </mc:Choice>
    <mc:Fallback>
      <p:transition spd="slow" advTm="24619">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5156F2A-7CCC-7F46-A699-83169176DACB}"/>
              </a:ext>
            </a:extLst>
          </p:cNvPr>
          <p:cNvSpPr/>
          <p:nvPr/>
        </p:nvSpPr>
        <p:spPr>
          <a:xfrm>
            <a:off x="0" y="0"/>
            <a:ext cx="6100011" cy="6858000"/>
          </a:xfrm>
          <a:prstGeom prst="rect">
            <a:avLst/>
          </a:prstGeom>
          <a:gradFill flip="none" rotWithShape="1">
            <a:gsLst>
              <a:gs pos="0">
                <a:schemeClr val="bg1">
                  <a:lumMod val="95000"/>
                  <a:shade val="30000"/>
                  <a:satMod val="115000"/>
                </a:schemeClr>
              </a:gs>
              <a:gs pos="50000">
                <a:schemeClr val="bg1">
                  <a:lumMod val="95000"/>
                  <a:shade val="67500"/>
                  <a:satMod val="115000"/>
                </a:schemeClr>
              </a:gs>
              <a:gs pos="100000">
                <a:schemeClr val="bg1">
                  <a:lumMod val="95000"/>
                  <a:shade val="100000"/>
                  <a:satMod val="115000"/>
                </a:schemeClr>
              </a:gs>
            </a:gsLst>
            <a:lin ang="10800000" scaled="1"/>
            <a:tileRect/>
          </a:gra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02344C3-CD38-574F-9A8A-DE371A58D6E3}"/>
              </a:ext>
            </a:extLst>
          </p:cNvPr>
          <p:cNvSpPr/>
          <p:nvPr/>
        </p:nvSpPr>
        <p:spPr>
          <a:xfrm>
            <a:off x="6100011" y="0"/>
            <a:ext cx="6091989" cy="6858000"/>
          </a:xfrm>
          <a:prstGeom prst="rect">
            <a:avLst/>
          </a:prstGeom>
          <a:gradFill flip="none" rotWithShape="1">
            <a:gsLst>
              <a:gs pos="0">
                <a:schemeClr val="bg1">
                  <a:lumMod val="95000"/>
                  <a:shade val="30000"/>
                  <a:satMod val="115000"/>
                </a:schemeClr>
              </a:gs>
              <a:gs pos="50000">
                <a:schemeClr val="bg1">
                  <a:lumMod val="95000"/>
                  <a:shade val="67500"/>
                  <a:satMod val="115000"/>
                </a:schemeClr>
              </a:gs>
              <a:gs pos="100000">
                <a:schemeClr val="bg1">
                  <a:lumMod val="95000"/>
                  <a:shade val="100000"/>
                  <a:satMod val="115000"/>
                </a:schemeClr>
              </a:gs>
            </a:gsLst>
            <a:lin ang="0" scaled="1"/>
            <a:tileRect/>
          </a:gra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354C7CE-274B-2246-9C94-10DE70D0E631}"/>
              </a:ext>
            </a:extLst>
          </p:cNvPr>
          <p:cNvSpPr txBox="1"/>
          <p:nvPr/>
        </p:nvSpPr>
        <p:spPr>
          <a:xfrm>
            <a:off x="0" y="6581001"/>
            <a:ext cx="433136" cy="276999"/>
          </a:xfrm>
          <a:prstGeom prst="rect">
            <a:avLst/>
          </a:prstGeom>
          <a:noFill/>
        </p:spPr>
        <p:txBody>
          <a:bodyPr wrap="square" rtlCol="0">
            <a:spAutoFit/>
          </a:bodyPr>
          <a:lstStyle/>
          <a:p>
            <a:r>
              <a:rPr lang="en-US" sz="1200" dirty="0"/>
              <a:t>11</a:t>
            </a:r>
          </a:p>
        </p:txBody>
      </p:sp>
      <p:pic>
        <p:nvPicPr>
          <p:cNvPr id="9" name="Picture 8">
            <a:extLst>
              <a:ext uri="{FF2B5EF4-FFF2-40B4-BE49-F238E27FC236}">
                <a16:creationId xmlns:a16="http://schemas.microsoft.com/office/drawing/2014/main" id="{3EC83FBB-9908-EC4D-82FF-FD192CBE4853}"/>
              </a:ext>
            </a:extLst>
          </p:cNvPr>
          <p:cNvPicPr>
            <a:picLocks noChangeAspect="1"/>
          </p:cNvPicPr>
          <p:nvPr/>
        </p:nvPicPr>
        <p:blipFill rotWithShape="1">
          <a:blip r:embed="rId3"/>
          <a:srcRect l="1915" r="1"/>
          <a:stretch/>
        </p:blipFill>
        <p:spPr>
          <a:xfrm rot="5400000">
            <a:off x="6543434" y="585376"/>
            <a:ext cx="2824939" cy="2160075"/>
          </a:xfrm>
          <a:prstGeom prst="rect">
            <a:avLst/>
          </a:prstGeom>
        </p:spPr>
      </p:pic>
      <p:pic>
        <p:nvPicPr>
          <p:cNvPr id="10" name="Picture 9">
            <a:extLst>
              <a:ext uri="{FF2B5EF4-FFF2-40B4-BE49-F238E27FC236}">
                <a16:creationId xmlns:a16="http://schemas.microsoft.com/office/drawing/2014/main" id="{48A1BD26-927B-5E45-AF21-C551917063DC}"/>
              </a:ext>
            </a:extLst>
          </p:cNvPr>
          <p:cNvPicPr>
            <a:picLocks noChangeAspect="1"/>
          </p:cNvPicPr>
          <p:nvPr/>
        </p:nvPicPr>
        <p:blipFill>
          <a:blip r:embed="rId4"/>
          <a:stretch>
            <a:fillRect/>
          </a:stretch>
        </p:blipFill>
        <p:spPr>
          <a:xfrm>
            <a:off x="707037" y="252944"/>
            <a:ext cx="4763218" cy="3572414"/>
          </a:xfrm>
          <a:prstGeom prst="rect">
            <a:avLst/>
          </a:prstGeom>
        </p:spPr>
      </p:pic>
      <p:sp>
        <p:nvSpPr>
          <p:cNvPr id="11" name="TextBox 10">
            <a:extLst>
              <a:ext uri="{FF2B5EF4-FFF2-40B4-BE49-F238E27FC236}">
                <a16:creationId xmlns:a16="http://schemas.microsoft.com/office/drawing/2014/main" id="{4AF56EFD-6FC3-C14C-9860-41B327A7F936}"/>
              </a:ext>
            </a:extLst>
          </p:cNvPr>
          <p:cNvSpPr txBox="1"/>
          <p:nvPr/>
        </p:nvSpPr>
        <p:spPr>
          <a:xfrm>
            <a:off x="707652" y="3880190"/>
            <a:ext cx="4891019" cy="400110"/>
          </a:xfrm>
          <a:prstGeom prst="rect">
            <a:avLst/>
          </a:prstGeom>
          <a:noFill/>
        </p:spPr>
        <p:txBody>
          <a:bodyPr wrap="square" rtlCol="0">
            <a:spAutoFit/>
          </a:bodyPr>
          <a:lstStyle/>
          <a:p>
            <a:pPr algn="ctr"/>
            <a:r>
              <a:rPr lang="en-US" sz="1000" i="1" dirty="0"/>
              <a:t>Senior Chinoia Weir captures a great moment with her fellow Sigma Tau Delta members during their visit to St Louis for the international English honors society’s 2019 convention.</a:t>
            </a:r>
            <a:endParaRPr lang="en-US" sz="1000" i="1" dirty="0">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C27AFA0B-C0C9-A548-B7DB-EAC4C911D6A3}"/>
              </a:ext>
            </a:extLst>
          </p:cNvPr>
          <p:cNvPicPr>
            <a:picLocks noChangeAspect="1"/>
          </p:cNvPicPr>
          <p:nvPr/>
        </p:nvPicPr>
        <p:blipFill>
          <a:blip r:embed="rId5"/>
          <a:stretch>
            <a:fillRect/>
          </a:stretch>
        </p:blipFill>
        <p:spPr>
          <a:xfrm>
            <a:off x="9131065" y="252944"/>
            <a:ext cx="2118707" cy="2824942"/>
          </a:xfrm>
          <a:prstGeom prst="rect">
            <a:avLst/>
          </a:prstGeom>
        </p:spPr>
      </p:pic>
      <p:sp>
        <p:nvSpPr>
          <p:cNvPr id="15" name="TextBox 14">
            <a:extLst>
              <a:ext uri="{FF2B5EF4-FFF2-40B4-BE49-F238E27FC236}">
                <a16:creationId xmlns:a16="http://schemas.microsoft.com/office/drawing/2014/main" id="{847C3D52-095D-B14B-96F6-C43D360E453F}"/>
              </a:ext>
            </a:extLst>
          </p:cNvPr>
          <p:cNvSpPr txBox="1"/>
          <p:nvPr/>
        </p:nvSpPr>
        <p:spPr>
          <a:xfrm>
            <a:off x="27525" y="222636"/>
            <a:ext cx="6100011" cy="615553"/>
          </a:xfrm>
          <a:prstGeom prst="rect">
            <a:avLst/>
          </a:prstGeom>
          <a:noFill/>
        </p:spPr>
        <p:txBody>
          <a:bodyPr wrap="square" rtlCol="0">
            <a:spAutoFit/>
          </a:bodyPr>
          <a:lstStyle/>
          <a:p>
            <a:pPr algn="ctr"/>
            <a:r>
              <a:rPr lang="en-US" sz="3400" b="1" dirty="0">
                <a:latin typeface="Herculanum" panose="02000505000000020004" pitchFamily="2" charset="77"/>
                <a:ea typeface="Ayuthaya" pitchFamily="2" charset="-34"/>
                <a:cs typeface="Apple Chancery" panose="03020702040506060504" pitchFamily="66" charset="-79"/>
              </a:rPr>
              <a:t>‘Canes around the World</a:t>
            </a:r>
          </a:p>
        </p:txBody>
      </p:sp>
      <p:pic>
        <p:nvPicPr>
          <p:cNvPr id="17" name="Picture 16">
            <a:extLst>
              <a:ext uri="{FF2B5EF4-FFF2-40B4-BE49-F238E27FC236}">
                <a16:creationId xmlns:a16="http://schemas.microsoft.com/office/drawing/2014/main" id="{9EBCE5A7-A75F-2040-A63B-4CC668291277}"/>
              </a:ext>
            </a:extLst>
          </p:cNvPr>
          <p:cNvPicPr>
            <a:picLocks noChangeAspect="1"/>
          </p:cNvPicPr>
          <p:nvPr/>
        </p:nvPicPr>
        <p:blipFill rotWithShape="1">
          <a:blip r:embed="rId6"/>
          <a:srcRect l="2773"/>
          <a:stretch/>
        </p:blipFill>
        <p:spPr>
          <a:xfrm>
            <a:off x="6857999" y="3257278"/>
            <a:ext cx="2208315" cy="2837021"/>
          </a:xfrm>
          <a:prstGeom prst="rect">
            <a:avLst/>
          </a:prstGeom>
        </p:spPr>
      </p:pic>
      <p:pic>
        <p:nvPicPr>
          <p:cNvPr id="18" name="Picture 17">
            <a:extLst>
              <a:ext uri="{FF2B5EF4-FFF2-40B4-BE49-F238E27FC236}">
                <a16:creationId xmlns:a16="http://schemas.microsoft.com/office/drawing/2014/main" id="{560FC421-D93A-6B41-A1B6-388D6BC646CD}"/>
              </a:ext>
            </a:extLst>
          </p:cNvPr>
          <p:cNvPicPr>
            <a:picLocks noChangeAspect="1"/>
          </p:cNvPicPr>
          <p:nvPr/>
        </p:nvPicPr>
        <p:blipFill>
          <a:blip r:embed="rId7"/>
          <a:stretch>
            <a:fillRect/>
          </a:stretch>
        </p:blipFill>
        <p:spPr>
          <a:xfrm>
            <a:off x="9139566" y="3257278"/>
            <a:ext cx="2125980" cy="2834640"/>
          </a:xfrm>
          <a:prstGeom prst="rect">
            <a:avLst/>
          </a:prstGeom>
        </p:spPr>
      </p:pic>
      <p:sp>
        <p:nvSpPr>
          <p:cNvPr id="2" name="TextBox 1">
            <a:extLst>
              <a:ext uri="{FF2B5EF4-FFF2-40B4-BE49-F238E27FC236}">
                <a16:creationId xmlns:a16="http://schemas.microsoft.com/office/drawing/2014/main" id="{8B1E5EA6-A4B6-2F46-8982-8C49DE7B8283}"/>
              </a:ext>
            </a:extLst>
          </p:cNvPr>
          <p:cNvSpPr txBox="1"/>
          <p:nvPr/>
        </p:nvSpPr>
        <p:spPr>
          <a:xfrm>
            <a:off x="6173262" y="6094299"/>
            <a:ext cx="5932608" cy="553998"/>
          </a:xfrm>
          <a:prstGeom prst="rect">
            <a:avLst/>
          </a:prstGeom>
          <a:noFill/>
        </p:spPr>
        <p:txBody>
          <a:bodyPr wrap="square" rtlCol="0">
            <a:spAutoFit/>
          </a:bodyPr>
          <a:lstStyle/>
          <a:p>
            <a:pPr algn="ctr"/>
            <a:r>
              <a:rPr lang="en-US" sz="1000" i="1" dirty="0"/>
              <a:t>Clockwise from top left: Nia </a:t>
            </a:r>
            <a:r>
              <a:rPr lang="en-US" sz="1000" i="1" dirty="0" err="1"/>
              <a:t>Lennan</a:t>
            </a:r>
            <a:r>
              <a:rPr lang="en-US" sz="1000" i="1" dirty="0"/>
              <a:t> while studying abroad in Cape Town, South Africa; Carolina </a:t>
            </a:r>
            <a:r>
              <a:rPr lang="en-US" sz="1000" i="1" dirty="0" err="1"/>
              <a:t>Mallar</a:t>
            </a:r>
            <a:r>
              <a:rPr lang="en-US" sz="1000" i="1" dirty="0"/>
              <a:t> studying abroad at Oxford University in 2018;  Annie Boyle and Frederic </a:t>
            </a:r>
            <a:r>
              <a:rPr lang="en-US" sz="1000" i="1" dirty="0" err="1"/>
              <a:t>Doub</a:t>
            </a:r>
            <a:r>
              <a:rPr lang="en-US" sz="1000" i="1" dirty="0"/>
              <a:t> on a trip to Italy while studying abroad; Gemma St. Louis putting her Spanish major to good use on a MEDLIFE service-learning trip in Cusco, Perú</a:t>
            </a:r>
          </a:p>
        </p:txBody>
      </p:sp>
      <p:sp>
        <p:nvSpPr>
          <p:cNvPr id="3" name="TextBox 2">
            <a:extLst>
              <a:ext uri="{FF2B5EF4-FFF2-40B4-BE49-F238E27FC236}">
                <a16:creationId xmlns:a16="http://schemas.microsoft.com/office/drawing/2014/main" id="{1C08BC1D-B78D-7B47-B7C3-AC21DB03F028}"/>
              </a:ext>
            </a:extLst>
          </p:cNvPr>
          <p:cNvSpPr txBox="1"/>
          <p:nvPr/>
        </p:nvSpPr>
        <p:spPr>
          <a:xfrm>
            <a:off x="505477" y="4355361"/>
            <a:ext cx="5288791" cy="1738938"/>
          </a:xfrm>
          <a:prstGeom prst="rect">
            <a:avLst/>
          </a:prstGeom>
          <a:noFill/>
        </p:spPr>
        <p:txBody>
          <a:bodyPr wrap="square" rtlCol="0">
            <a:spAutoFit/>
          </a:bodyPr>
          <a:lstStyle/>
          <a:p>
            <a:r>
              <a:rPr lang="en-US" sz="1600" dirty="0">
                <a:solidFill>
                  <a:schemeClr val="accent1">
                    <a:lumMod val="50000"/>
                  </a:schemeClr>
                </a:solidFill>
              </a:rPr>
              <a:t>"Always keep that happy naivety, that charming ignorance"</a:t>
            </a:r>
          </a:p>
          <a:p>
            <a:r>
              <a:rPr lang="en-US" sz="1600" dirty="0">
                <a:solidFill>
                  <a:schemeClr val="accent1">
                    <a:lumMod val="50000"/>
                  </a:schemeClr>
                </a:solidFill>
              </a:rPr>
              <a:t>-Jean Auguste Dominique Ingres (1912)</a:t>
            </a:r>
          </a:p>
          <a:p>
            <a:endParaRPr lang="en-US" sz="1100" dirty="0">
              <a:solidFill>
                <a:schemeClr val="accent1">
                  <a:lumMod val="50000"/>
                </a:schemeClr>
              </a:solidFill>
            </a:endParaRPr>
          </a:p>
          <a:p>
            <a:r>
              <a:rPr lang="en-US" sz="1600" dirty="0">
                <a:solidFill>
                  <a:schemeClr val="accent1">
                    <a:lumMod val="50000"/>
                  </a:schemeClr>
                </a:solidFill>
              </a:rPr>
              <a:t>For if you do so, your growth and education will never cease! </a:t>
            </a:r>
            <a:endParaRPr lang="en-US" sz="1600" dirty="0" smtClean="0">
              <a:solidFill>
                <a:schemeClr val="accent1">
                  <a:lumMod val="50000"/>
                </a:schemeClr>
              </a:solidFill>
            </a:endParaRPr>
          </a:p>
          <a:p>
            <a:endParaRPr lang="en-US" sz="1600" dirty="0">
              <a:solidFill>
                <a:schemeClr val="accent1">
                  <a:lumMod val="50000"/>
                </a:schemeClr>
              </a:solidFill>
            </a:endParaRPr>
          </a:p>
          <a:p>
            <a:r>
              <a:rPr lang="en-US" sz="1600" dirty="0">
                <a:solidFill>
                  <a:schemeClr val="accent1">
                    <a:lumMod val="50000"/>
                  </a:schemeClr>
                </a:solidFill>
              </a:rPr>
              <a:t>Congratulations Class of 2020!!</a:t>
            </a:r>
          </a:p>
          <a:p>
            <a:pPr algn="r"/>
            <a:r>
              <a:rPr lang="en-US" sz="1600" dirty="0">
                <a:solidFill>
                  <a:schemeClr val="accent1">
                    <a:lumMod val="50000"/>
                  </a:schemeClr>
                </a:solidFill>
              </a:rPr>
              <a:t>- Kyle Trowbridge</a:t>
            </a:r>
          </a:p>
        </p:txBody>
      </p:sp>
      <p:sp>
        <p:nvSpPr>
          <p:cNvPr id="19" name="TextBox 18">
            <a:extLst>
              <a:ext uri="{FF2B5EF4-FFF2-40B4-BE49-F238E27FC236}">
                <a16:creationId xmlns:a16="http://schemas.microsoft.com/office/drawing/2014/main" id="{2DE0C796-FB5A-9B4C-9BAD-BAC40DAB4DBE}"/>
              </a:ext>
            </a:extLst>
          </p:cNvPr>
          <p:cNvSpPr txBox="1"/>
          <p:nvPr/>
        </p:nvSpPr>
        <p:spPr>
          <a:xfrm>
            <a:off x="11860696" y="6581000"/>
            <a:ext cx="339326" cy="276999"/>
          </a:xfrm>
          <a:prstGeom prst="rect">
            <a:avLst/>
          </a:prstGeom>
          <a:noFill/>
        </p:spPr>
        <p:txBody>
          <a:bodyPr wrap="square" rtlCol="0">
            <a:spAutoFit/>
          </a:bodyPr>
          <a:lstStyle/>
          <a:p>
            <a:r>
              <a:rPr lang="en-US" sz="1200" dirty="0"/>
              <a:t>12</a:t>
            </a:r>
          </a:p>
        </p:txBody>
      </p:sp>
    </p:spTree>
    <p:extLst>
      <p:ext uri="{BB962C8B-B14F-4D97-AF65-F5344CB8AC3E}">
        <p14:creationId xmlns:p14="http://schemas.microsoft.com/office/powerpoint/2010/main" val="74293658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8723">
        <p15:prstTrans prst="pageCurlDouble"/>
      </p:transition>
    </mc:Choice>
    <mc:Fallback>
      <p:transition spd="slow" advTm="8723">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5156F2A-7CCC-7F46-A699-83169176DACB}"/>
              </a:ext>
            </a:extLst>
          </p:cNvPr>
          <p:cNvSpPr/>
          <p:nvPr/>
        </p:nvSpPr>
        <p:spPr>
          <a:xfrm>
            <a:off x="0" y="0"/>
            <a:ext cx="6100011" cy="6858000"/>
          </a:xfrm>
          <a:prstGeom prst="rect">
            <a:avLst/>
          </a:prstGeom>
          <a:gradFill flip="none" rotWithShape="1">
            <a:gsLst>
              <a:gs pos="0">
                <a:schemeClr val="bg1">
                  <a:lumMod val="95000"/>
                  <a:shade val="30000"/>
                  <a:satMod val="115000"/>
                </a:schemeClr>
              </a:gs>
              <a:gs pos="50000">
                <a:schemeClr val="bg1">
                  <a:lumMod val="95000"/>
                  <a:shade val="67500"/>
                  <a:satMod val="115000"/>
                </a:schemeClr>
              </a:gs>
              <a:gs pos="100000">
                <a:schemeClr val="bg1">
                  <a:lumMod val="95000"/>
                  <a:shade val="100000"/>
                  <a:satMod val="115000"/>
                </a:schemeClr>
              </a:gs>
            </a:gsLst>
            <a:lin ang="10800000" scaled="1"/>
            <a:tileRect/>
          </a:gra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902344C3-CD38-574F-9A8A-DE371A58D6E3}"/>
              </a:ext>
            </a:extLst>
          </p:cNvPr>
          <p:cNvSpPr/>
          <p:nvPr/>
        </p:nvSpPr>
        <p:spPr>
          <a:xfrm>
            <a:off x="6100011" y="0"/>
            <a:ext cx="6091989" cy="6858000"/>
          </a:xfrm>
          <a:prstGeom prst="rect">
            <a:avLst/>
          </a:prstGeom>
          <a:gradFill flip="none" rotWithShape="1">
            <a:gsLst>
              <a:gs pos="0">
                <a:schemeClr val="bg1">
                  <a:lumMod val="95000"/>
                  <a:shade val="30000"/>
                  <a:satMod val="115000"/>
                </a:schemeClr>
              </a:gs>
              <a:gs pos="50000">
                <a:schemeClr val="bg1">
                  <a:lumMod val="95000"/>
                  <a:shade val="67500"/>
                  <a:satMod val="115000"/>
                </a:schemeClr>
              </a:gs>
              <a:gs pos="100000">
                <a:schemeClr val="bg1">
                  <a:lumMod val="95000"/>
                  <a:shade val="100000"/>
                  <a:satMod val="115000"/>
                </a:schemeClr>
              </a:gs>
            </a:gsLst>
            <a:lin ang="0" scaled="1"/>
            <a:tileRect/>
          </a:gra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354C7CE-274B-2246-9C94-10DE70D0E631}"/>
              </a:ext>
            </a:extLst>
          </p:cNvPr>
          <p:cNvSpPr txBox="1"/>
          <p:nvPr/>
        </p:nvSpPr>
        <p:spPr>
          <a:xfrm>
            <a:off x="0" y="6581001"/>
            <a:ext cx="433136" cy="276999"/>
          </a:xfrm>
          <a:prstGeom prst="rect">
            <a:avLst/>
          </a:prstGeom>
          <a:noFill/>
        </p:spPr>
        <p:txBody>
          <a:bodyPr wrap="square" rtlCol="0">
            <a:spAutoFit/>
          </a:bodyPr>
          <a:lstStyle/>
          <a:p>
            <a:r>
              <a:rPr lang="en-US" sz="1200" dirty="0"/>
              <a:t>13</a:t>
            </a:r>
          </a:p>
        </p:txBody>
      </p:sp>
      <p:pic>
        <p:nvPicPr>
          <p:cNvPr id="3" name="Picture 2">
            <a:extLst>
              <a:ext uri="{FF2B5EF4-FFF2-40B4-BE49-F238E27FC236}">
                <a16:creationId xmlns:a16="http://schemas.microsoft.com/office/drawing/2014/main" id="{F5486CD3-4699-AB45-8597-ED480ADBAC16}"/>
              </a:ext>
            </a:extLst>
          </p:cNvPr>
          <p:cNvPicPr>
            <a:picLocks noChangeAspect="1"/>
          </p:cNvPicPr>
          <p:nvPr/>
        </p:nvPicPr>
        <p:blipFill>
          <a:blip r:embed="rId2"/>
          <a:stretch>
            <a:fillRect/>
          </a:stretch>
        </p:blipFill>
        <p:spPr>
          <a:xfrm>
            <a:off x="6814386" y="178068"/>
            <a:ext cx="4571248" cy="3114163"/>
          </a:xfrm>
          <a:prstGeom prst="rect">
            <a:avLst/>
          </a:prstGeom>
        </p:spPr>
      </p:pic>
      <p:sp>
        <p:nvSpPr>
          <p:cNvPr id="8" name="TextBox 7">
            <a:extLst>
              <a:ext uri="{FF2B5EF4-FFF2-40B4-BE49-F238E27FC236}">
                <a16:creationId xmlns:a16="http://schemas.microsoft.com/office/drawing/2014/main" id="{4AE4F2D6-AB48-E940-A849-0DDBB6E76E4E}"/>
              </a:ext>
            </a:extLst>
          </p:cNvPr>
          <p:cNvSpPr txBox="1"/>
          <p:nvPr/>
        </p:nvSpPr>
        <p:spPr>
          <a:xfrm>
            <a:off x="326106" y="674400"/>
            <a:ext cx="5657850" cy="5509200"/>
          </a:xfrm>
          <a:prstGeom prst="rect">
            <a:avLst/>
          </a:prstGeom>
          <a:noFill/>
        </p:spPr>
        <p:txBody>
          <a:bodyPr wrap="square" rtlCol="0">
            <a:spAutoFit/>
          </a:bodyPr>
          <a:lstStyle/>
          <a:p>
            <a:r>
              <a:rPr lang="en-US" sz="1600" dirty="0"/>
              <a:t>Dear Class of 2020,</a:t>
            </a:r>
          </a:p>
          <a:p>
            <a:r>
              <a:rPr lang="en-US" sz="1600" dirty="0"/>
              <a:t> </a:t>
            </a:r>
          </a:p>
          <a:p>
            <a:r>
              <a:rPr lang="en-US" sz="1600" dirty="0"/>
              <a:t>Graduations are often a time of excitement and anxiety as you leave the world you have known to step into a world of new possibilities. The COVID-19 virus has made the world you are stepping out into so much different than you have anticipated it being four months ago. Be not afraid. COVID-19 is a powerful force, wreaking havoc around the world. Yet, because of it, we have learned that many things that we were told were impossible have proven to be doable. They are housed the homeless. For how long, I don’t know. But it has been done. They have provided healthcare, yes, only for this one disease, but it was done.</a:t>
            </a:r>
          </a:p>
          <a:p>
            <a:r>
              <a:rPr lang="en-US" sz="1600" dirty="0"/>
              <a:t> </a:t>
            </a:r>
          </a:p>
          <a:p>
            <a:r>
              <a:rPr lang="en-US" sz="1600" dirty="0"/>
              <a:t>Remember when this has passed, what remains of the world is yours. </a:t>
            </a:r>
          </a:p>
          <a:p>
            <a:r>
              <a:rPr lang="en-US" sz="1600" dirty="0"/>
              <a:t>You can make impossible things happen. </a:t>
            </a:r>
          </a:p>
          <a:p>
            <a:r>
              <a:rPr lang="en-US" sz="1600" dirty="0"/>
              <a:t>You can, you must make a future. </a:t>
            </a:r>
          </a:p>
          <a:p>
            <a:r>
              <a:rPr lang="en-US" sz="1600" dirty="0"/>
              <a:t>And you will.</a:t>
            </a:r>
          </a:p>
          <a:p>
            <a:r>
              <a:rPr lang="en-US" sz="1600" dirty="0"/>
              <a:t> </a:t>
            </a:r>
          </a:p>
          <a:p>
            <a:r>
              <a:rPr lang="en-US" sz="1600" dirty="0"/>
              <a:t>Congratulations on all you have done, and all you will do.</a:t>
            </a:r>
          </a:p>
          <a:p>
            <a:r>
              <a:rPr lang="en-US" sz="1600" dirty="0"/>
              <a:t> </a:t>
            </a:r>
          </a:p>
          <a:p>
            <a:pPr algn="r" fontAlgn="base"/>
            <a:r>
              <a:rPr lang="en-US" sz="1600" dirty="0" err="1"/>
              <a:t>cfrancis</a:t>
            </a:r>
            <a:r>
              <a:rPr lang="en-US" sz="1600" dirty="0"/>
              <a:t> </a:t>
            </a:r>
            <a:r>
              <a:rPr lang="en-US" sz="1600" dirty="0" err="1"/>
              <a:t>blackchild</a:t>
            </a:r>
            <a:endParaRPr lang="en-US" sz="1600" dirty="0"/>
          </a:p>
        </p:txBody>
      </p:sp>
      <p:sp>
        <p:nvSpPr>
          <p:cNvPr id="2" name="TextBox 1">
            <a:extLst>
              <a:ext uri="{FF2B5EF4-FFF2-40B4-BE49-F238E27FC236}">
                <a16:creationId xmlns:a16="http://schemas.microsoft.com/office/drawing/2014/main" id="{CE596DAA-2F6E-6E4F-8C2E-F9B1EB5F4386}"/>
              </a:ext>
            </a:extLst>
          </p:cNvPr>
          <p:cNvSpPr txBox="1"/>
          <p:nvPr/>
        </p:nvSpPr>
        <p:spPr>
          <a:xfrm>
            <a:off x="6433134" y="3875312"/>
            <a:ext cx="5333752" cy="2677656"/>
          </a:xfrm>
          <a:prstGeom prst="rect">
            <a:avLst/>
          </a:prstGeom>
          <a:noFill/>
        </p:spPr>
        <p:txBody>
          <a:bodyPr wrap="square" rtlCol="0">
            <a:spAutoFit/>
          </a:bodyPr>
          <a:lstStyle/>
          <a:p>
            <a:r>
              <a:rPr lang="en-US" sz="1400" dirty="0"/>
              <a:t>“Why do you want to shut out of your life any uneasiness, any misery, any depression, since after all you don't know what work these conditions are doing inside you? Why do you want to persecute yourself with the question of where all this is coming from and where it is going? Since you know, after all, that you are in the midst of transitions and you wished for nothing so much as to change. If there is anything unhealthy in your reactions, just bear in mind that sickness is the means by which an organism frees itself from what is alien; so one must simply help it to be sick, to have its whole sickness and to break out with it, since that is the way it gets better.”</a:t>
            </a:r>
          </a:p>
          <a:p>
            <a:endParaRPr lang="en-US" sz="1400" dirty="0"/>
          </a:p>
          <a:p>
            <a:pPr algn="r"/>
            <a:r>
              <a:rPr lang="en-US" sz="1400" dirty="0"/>
              <a:t>― </a:t>
            </a:r>
            <a:r>
              <a:rPr lang="en-US" sz="1400" i="1" dirty="0" smtClean="0"/>
              <a:t>Letters to a Young Poet</a:t>
            </a:r>
            <a:r>
              <a:rPr lang="en-US" sz="1400" dirty="0" smtClean="0"/>
              <a:t>, by Rainer </a:t>
            </a:r>
            <a:r>
              <a:rPr lang="en-US" sz="1400" dirty="0"/>
              <a:t>Maria </a:t>
            </a:r>
            <a:r>
              <a:rPr lang="en-US" sz="1400" dirty="0" smtClean="0"/>
              <a:t>Rilke</a:t>
            </a:r>
            <a:endParaRPr lang="en-US" sz="1400" dirty="0"/>
          </a:p>
        </p:txBody>
      </p:sp>
      <p:sp>
        <p:nvSpPr>
          <p:cNvPr id="9" name="TextBox 8">
            <a:extLst>
              <a:ext uri="{FF2B5EF4-FFF2-40B4-BE49-F238E27FC236}">
                <a16:creationId xmlns:a16="http://schemas.microsoft.com/office/drawing/2014/main" id="{0D795C67-C199-1C42-9BC5-3F6A0B0A2CAB}"/>
              </a:ext>
            </a:extLst>
          </p:cNvPr>
          <p:cNvSpPr txBox="1"/>
          <p:nvPr/>
        </p:nvSpPr>
        <p:spPr>
          <a:xfrm>
            <a:off x="11860696" y="6581000"/>
            <a:ext cx="339326" cy="276999"/>
          </a:xfrm>
          <a:prstGeom prst="rect">
            <a:avLst/>
          </a:prstGeom>
          <a:noFill/>
        </p:spPr>
        <p:txBody>
          <a:bodyPr wrap="square" rtlCol="0">
            <a:spAutoFit/>
          </a:bodyPr>
          <a:lstStyle/>
          <a:p>
            <a:r>
              <a:rPr lang="en-US" sz="1200" dirty="0"/>
              <a:t>14</a:t>
            </a:r>
          </a:p>
        </p:txBody>
      </p:sp>
      <p:sp>
        <p:nvSpPr>
          <p:cNvPr id="10" name="TextBox 9">
            <a:extLst>
              <a:ext uri="{FF2B5EF4-FFF2-40B4-BE49-F238E27FC236}">
                <a16:creationId xmlns:a16="http://schemas.microsoft.com/office/drawing/2014/main" id="{52A5E219-2DE4-F948-86FE-91A2EE6BF683}"/>
              </a:ext>
            </a:extLst>
          </p:cNvPr>
          <p:cNvSpPr txBox="1"/>
          <p:nvPr/>
        </p:nvSpPr>
        <p:spPr>
          <a:xfrm>
            <a:off x="6806363" y="3292231"/>
            <a:ext cx="4579271" cy="400110"/>
          </a:xfrm>
          <a:prstGeom prst="rect">
            <a:avLst/>
          </a:prstGeom>
          <a:noFill/>
        </p:spPr>
        <p:txBody>
          <a:bodyPr wrap="square" rtlCol="0">
            <a:spAutoFit/>
          </a:bodyPr>
          <a:lstStyle/>
          <a:p>
            <a:pPr algn="ctr"/>
            <a:r>
              <a:rPr lang="en-US" sz="1000" i="1" dirty="0"/>
              <a:t>Noah Vesey (2020 Musical Theatre BFA) as John Jasper in UM's Fall 2019 production of The Mystery of Edwin Drood.</a:t>
            </a:r>
          </a:p>
        </p:txBody>
      </p:sp>
    </p:spTree>
    <p:extLst>
      <p:ext uri="{BB962C8B-B14F-4D97-AF65-F5344CB8AC3E}">
        <p14:creationId xmlns:p14="http://schemas.microsoft.com/office/powerpoint/2010/main" val="321981122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33229">
        <p15:prstTrans prst="pageCurlDouble"/>
      </p:transition>
    </mc:Choice>
    <mc:Fallback>
      <p:transition spd="slow" advTm="33229">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5156F2A-7CCC-7F46-A699-83169176DACB}"/>
              </a:ext>
            </a:extLst>
          </p:cNvPr>
          <p:cNvSpPr/>
          <p:nvPr/>
        </p:nvSpPr>
        <p:spPr>
          <a:xfrm>
            <a:off x="0" y="0"/>
            <a:ext cx="6100011" cy="6858000"/>
          </a:xfrm>
          <a:prstGeom prst="rect">
            <a:avLst/>
          </a:prstGeom>
          <a:gradFill flip="none" rotWithShape="1">
            <a:gsLst>
              <a:gs pos="0">
                <a:schemeClr val="bg1">
                  <a:lumMod val="95000"/>
                  <a:shade val="30000"/>
                  <a:satMod val="115000"/>
                </a:schemeClr>
              </a:gs>
              <a:gs pos="50000">
                <a:schemeClr val="bg1">
                  <a:lumMod val="95000"/>
                  <a:shade val="67500"/>
                  <a:satMod val="115000"/>
                </a:schemeClr>
              </a:gs>
              <a:gs pos="100000">
                <a:schemeClr val="bg1">
                  <a:lumMod val="95000"/>
                  <a:shade val="100000"/>
                  <a:satMod val="115000"/>
                </a:schemeClr>
              </a:gs>
            </a:gsLst>
            <a:lin ang="10800000" scaled="1"/>
            <a:tileRect/>
          </a:gra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902344C3-CD38-574F-9A8A-DE371A58D6E3}"/>
              </a:ext>
            </a:extLst>
          </p:cNvPr>
          <p:cNvSpPr/>
          <p:nvPr/>
        </p:nvSpPr>
        <p:spPr>
          <a:xfrm>
            <a:off x="6100011" y="0"/>
            <a:ext cx="6091989" cy="6858000"/>
          </a:xfrm>
          <a:prstGeom prst="rect">
            <a:avLst/>
          </a:prstGeom>
          <a:gradFill flip="none" rotWithShape="1">
            <a:gsLst>
              <a:gs pos="0">
                <a:schemeClr val="bg1">
                  <a:lumMod val="95000"/>
                  <a:shade val="30000"/>
                  <a:satMod val="115000"/>
                </a:schemeClr>
              </a:gs>
              <a:gs pos="50000">
                <a:schemeClr val="bg1">
                  <a:lumMod val="95000"/>
                  <a:shade val="67500"/>
                  <a:satMod val="115000"/>
                </a:schemeClr>
              </a:gs>
              <a:gs pos="100000">
                <a:schemeClr val="bg1">
                  <a:lumMod val="95000"/>
                  <a:shade val="100000"/>
                  <a:satMod val="115000"/>
                </a:schemeClr>
              </a:gs>
            </a:gsLst>
            <a:lin ang="0" scaled="1"/>
            <a:tileRect/>
          </a:gra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9D5D707-C1DD-9B4A-886B-DEDA54BF68A4}"/>
              </a:ext>
            </a:extLst>
          </p:cNvPr>
          <p:cNvSpPr txBox="1"/>
          <p:nvPr/>
        </p:nvSpPr>
        <p:spPr>
          <a:xfrm>
            <a:off x="0" y="0"/>
            <a:ext cx="6100011" cy="1015663"/>
          </a:xfrm>
          <a:prstGeom prst="rect">
            <a:avLst/>
          </a:prstGeom>
          <a:noFill/>
        </p:spPr>
        <p:txBody>
          <a:bodyPr wrap="square" rtlCol="0">
            <a:spAutoFit/>
          </a:bodyPr>
          <a:lstStyle/>
          <a:p>
            <a:pPr algn="ctr"/>
            <a:r>
              <a:rPr lang="en-US" sz="6000" dirty="0">
                <a:latin typeface="Brush Script MT" panose="03060802040406070304" pitchFamily="66" charset="-122"/>
                <a:ea typeface="Brush Script MT" panose="03060802040406070304" pitchFamily="66" charset="-122"/>
                <a:cs typeface="Brush Script MT" panose="03060802040406070304" pitchFamily="66" charset="-122"/>
              </a:rPr>
              <a:t>Homecoming</a:t>
            </a:r>
          </a:p>
        </p:txBody>
      </p:sp>
      <p:pic>
        <p:nvPicPr>
          <p:cNvPr id="3" name="Picture 2">
            <a:extLst>
              <a:ext uri="{FF2B5EF4-FFF2-40B4-BE49-F238E27FC236}">
                <a16:creationId xmlns:a16="http://schemas.microsoft.com/office/drawing/2014/main" id="{93F7D20F-F84E-5142-AB9A-B67DAF7E847F}"/>
              </a:ext>
            </a:extLst>
          </p:cNvPr>
          <p:cNvPicPr>
            <a:picLocks noChangeAspect="1"/>
          </p:cNvPicPr>
          <p:nvPr/>
        </p:nvPicPr>
        <p:blipFill>
          <a:blip r:embed="rId2"/>
          <a:stretch>
            <a:fillRect/>
          </a:stretch>
        </p:blipFill>
        <p:spPr>
          <a:xfrm>
            <a:off x="376883" y="1015663"/>
            <a:ext cx="5346244" cy="3442823"/>
          </a:xfrm>
          <a:prstGeom prst="rect">
            <a:avLst/>
          </a:prstGeom>
        </p:spPr>
      </p:pic>
      <p:pic>
        <p:nvPicPr>
          <p:cNvPr id="12" name="Picture 11">
            <a:extLst>
              <a:ext uri="{FF2B5EF4-FFF2-40B4-BE49-F238E27FC236}">
                <a16:creationId xmlns:a16="http://schemas.microsoft.com/office/drawing/2014/main" id="{38E0C1C4-2DA7-3A40-966D-4E6B1C034135}"/>
              </a:ext>
            </a:extLst>
          </p:cNvPr>
          <p:cNvPicPr>
            <a:picLocks noChangeAspect="1"/>
          </p:cNvPicPr>
          <p:nvPr/>
        </p:nvPicPr>
        <p:blipFill>
          <a:blip r:embed="rId3"/>
          <a:stretch>
            <a:fillRect/>
          </a:stretch>
        </p:blipFill>
        <p:spPr>
          <a:xfrm>
            <a:off x="7584184" y="3551027"/>
            <a:ext cx="4428149" cy="3078373"/>
          </a:xfrm>
          <a:prstGeom prst="rect">
            <a:avLst/>
          </a:prstGeom>
        </p:spPr>
      </p:pic>
      <p:pic>
        <p:nvPicPr>
          <p:cNvPr id="10" name="Picture 9">
            <a:extLst>
              <a:ext uri="{FF2B5EF4-FFF2-40B4-BE49-F238E27FC236}">
                <a16:creationId xmlns:a16="http://schemas.microsoft.com/office/drawing/2014/main" id="{08663FFC-56C9-C545-9088-5D862E8E0AA4}"/>
              </a:ext>
            </a:extLst>
          </p:cNvPr>
          <p:cNvPicPr>
            <a:picLocks noChangeAspect="1"/>
          </p:cNvPicPr>
          <p:nvPr/>
        </p:nvPicPr>
        <p:blipFill>
          <a:blip r:embed="rId4"/>
          <a:stretch>
            <a:fillRect/>
          </a:stretch>
        </p:blipFill>
        <p:spPr>
          <a:xfrm>
            <a:off x="6374543" y="239642"/>
            <a:ext cx="4383511" cy="3539985"/>
          </a:xfrm>
          <a:prstGeom prst="rect">
            <a:avLst/>
          </a:prstGeom>
        </p:spPr>
      </p:pic>
      <p:sp>
        <p:nvSpPr>
          <p:cNvPr id="2" name="TextBox 1">
            <a:extLst>
              <a:ext uri="{FF2B5EF4-FFF2-40B4-BE49-F238E27FC236}">
                <a16:creationId xmlns:a16="http://schemas.microsoft.com/office/drawing/2014/main" id="{9DFB9650-5E37-7646-989C-E6141EB8D432}"/>
              </a:ext>
            </a:extLst>
          </p:cNvPr>
          <p:cNvSpPr txBox="1"/>
          <p:nvPr/>
        </p:nvSpPr>
        <p:spPr>
          <a:xfrm>
            <a:off x="484799" y="4689238"/>
            <a:ext cx="5130414" cy="2123658"/>
          </a:xfrm>
          <a:prstGeom prst="rect">
            <a:avLst/>
          </a:prstGeom>
          <a:noFill/>
        </p:spPr>
        <p:txBody>
          <a:bodyPr wrap="square" rtlCol="0">
            <a:spAutoFit/>
          </a:bodyPr>
          <a:lstStyle/>
          <a:p>
            <a:r>
              <a:rPr lang="en-US" sz="1600" dirty="0" smtClean="0"/>
              <a:t>From Dr. </a:t>
            </a:r>
            <a:r>
              <a:rPr lang="en-US" sz="1600" dirty="0"/>
              <a:t>Claire </a:t>
            </a:r>
            <a:r>
              <a:rPr lang="en-US" sz="1600" dirty="0" smtClean="0"/>
              <a:t>Oueslati-Porter: </a:t>
            </a:r>
          </a:p>
          <a:p>
            <a:endParaRPr lang="en-US" sz="1600" dirty="0"/>
          </a:p>
          <a:p>
            <a:r>
              <a:rPr lang="en-US" sz="1600" dirty="0" smtClean="0"/>
              <a:t>"The </a:t>
            </a:r>
            <a:r>
              <a:rPr lang="en-US" sz="1600" dirty="0"/>
              <a:t>art of life is not controlling what happens to us, but using what happens to us." </a:t>
            </a:r>
          </a:p>
          <a:p>
            <a:endParaRPr lang="en-US" sz="1600" dirty="0"/>
          </a:p>
          <a:p>
            <a:pPr algn="r"/>
            <a:r>
              <a:rPr lang="en-US" sz="1600" dirty="0"/>
              <a:t>- Gloria Steinem, </a:t>
            </a:r>
            <a:r>
              <a:rPr lang="en-US" sz="1600" i="1" dirty="0"/>
              <a:t>Revolution from Within: A Book of Self-Esteem</a:t>
            </a:r>
            <a:endParaRPr lang="en-US" sz="1600" dirty="0"/>
          </a:p>
          <a:p>
            <a:endParaRPr lang="en-US" dirty="0"/>
          </a:p>
        </p:txBody>
      </p:sp>
      <p:sp>
        <p:nvSpPr>
          <p:cNvPr id="9" name="TextBox 8">
            <a:extLst>
              <a:ext uri="{FF2B5EF4-FFF2-40B4-BE49-F238E27FC236}">
                <a16:creationId xmlns:a16="http://schemas.microsoft.com/office/drawing/2014/main" id="{E921E13C-BB6F-8A4B-90AE-C3A1D3E8827B}"/>
              </a:ext>
            </a:extLst>
          </p:cNvPr>
          <p:cNvSpPr txBox="1"/>
          <p:nvPr/>
        </p:nvSpPr>
        <p:spPr>
          <a:xfrm>
            <a:off x="11860696" y="6581000"/>
            <a:ext cx="339326" cy="276999"/>
          </a:xfrm>
          <a:prstGeom prst="rect">
            <a:avLst/>
          </a:prstGeom>
          <a:noFill/>
        </p:spPr>
        <p:txBody>
          <a:bodyPr wrap="square" rtlCol="0">
            <a:spAutoFit/>
          </a:bodyPr>
          <a:lstStyle/>
          <a:p>
            <a:r>
              <a:rPr lang="en-US" sz="1200" dirty="0"/>
              <a:t>16</a:t>
            </a:r>
          </a:p>
        </p:txBody>
      </p:sp>
      <p:sp>
        <p:nvSpPr>
          <p:cNvPr id="11" name="TextBox 10">
            <a:extLst>
              <a:ext uri="{FF2B5EF4-FFF2-40B4-BE49-F238E27FC236}">
                <a16:creationId xmlns:a16="http://schemas.microsoft.com/office/drawing/2014/main" id="{A085137E-8595-6F4C-BE73-8C8318DD0FF1}"/>
              </a:ext>
            </a:extLst>
          </p:cNvPr>
          <p:cNvSpPr txBox="1"/>
          <p:nvPr/>
        </p:nvSpPr>
        <p:spPr>
          <a:xfrm>
            <a:off x="0" y="6581001"/>
            <a:ext cx="433136" cy="276999"/>
          </a:xfrm>
          <a:prstGeom prst="rect">
            <a:avLst/>
          </a:prstGeom>
          <a:noFill/>
        </p:spPr>
        <p:txBody>
          <a:bodyPr wrap="square" rtlCol="0">
            <a:spAutoFit/>
          </a:bodyPr>
          <a:lstStyle/>
          <a:p>
            <a:r>
              <a:rPr lang="en-US" sz="1200" dirty="0"/>
              <a:t>15</a:t>
            </a:r>
          </a:p>
        </p:txBody>
      </p:sp>
    </p:spTree>
    <p:extLst>
      <p:ext uri="{BB962C8B-B14F-4D97-AF65-F5344CB8AC3E}">
        <p14:creationId xmlns:p14="http://schemas.microsoft.com/office/powerpoint/2010/main" val="259657212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5937">
        <p15:prstTrans prst="pageCurlDouble"/>
      </p:transition>
    </mc:Choice>
    <mc:Fallback>
      <p:transition spd="slow" advTm="5937">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914</TotalTime>
  <Words>2332</Words>
  <Application>Microsoft Office PowerPoint</Application>
  <PresentationFormat>Widescreen</PresentationFormat>
  <Paragraphs>201</Paragraphs>
  <Slides>13</Slides>
  <Notes>7</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13</vt:i4>
      </vt:variant>
    </vt:vector>
  </HeadingPairs>
  <TitlesOfParts>
    <vt:vector size="26" baseType="lpstr">
      <vt:lpstr>Apple Chancery</vt:lpstr>
      <vt:lpstr>Arial</vt:lpstr>
      <vt:lpstr>Ayuthaya</vt:lpstr>
      <vt:lpstr>Brush Script MT</vt:lpstr>
      <vt:lpstr>Calibri</vt:lpstr>
      <vt:lpstr>Calibri Light</vt:lpstr>
      <vt:lpstr>Futura Medium</vt:lpstr>
      <vt:lpstr>Herculanum</vt:lpstr>
      <vt:lpstr>Kunstler Script</vt:lpstr>
      <vt:lpstr>Lucida Calligraphy</vt:lpstr>
      <vt:lpstr>Phosphate Solid</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Morton, Jack Sawyer</dc:creator>
  <cp:lastModifiedBy>Homer, Meghan Kathleen</cp:lastModifiedBy>
  <cp:revision>95</cp:revision>
  <dcterms:created xsi:type="dcterms:W3CDTF">2020-04-30T05:21:19Z</dcterms:created>
  <dcterms:modified xsi:type="dcterms:W3CDTF">2020-05-08T17:50:48Z</dcterms:modified>
</cp:coreProperties>
</file>